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2"/>
  </p:notesMasterIdLst>
  <p:handoutMasterIdLst>
    <p:handoutMasterId r:id="rId23"/>
  </p:handoutMasterIdLst>
  <p:sldIdLst>
    <p:sldId id="256" r:id="rId2"/>
    <p:sldId id="330" r:id="rId3"/>
    <p:sldId id="333" r:id="rId4"/>
    <p:sldId id="331" r:id="rId5"/>
    <p:sldId id="335" r:id="rId6"/>
    <p:sldId id="329" r:id="rId7"/>
    <p:sldId id="336" r:id="rId8"/>
    <p:sldId id="340" r:id="rId9"/>
    <p:sldId id="337" r:id="rId10"/>
    <p:sldId id="332" r:id="rId11"/>
    <p:sldId id="339" r:id="rId12"/>
    <p:sldId id="334" r:id="rId13"/>
    <p:sldId id="341" r:id="rId14"/>
    <p:sldId id="342" r:id="rId15"/>
    <p:sldId id="345" r:id="rId16"/>
    <p:sldId id="349" r:id="rId17"/>
    <p:sldId id="347" r:id="rId18"/>
    <p:sldId id="348" r:id="rId19"/>
    <p:sldId id="343" r:id="rId20"/>
    <p:sldId id="344" r:id="rId21"/>
  </p:sldIdLst>
  <p:sldSz cx="12192000" cy="6858000"/>
  <p:notesSz cx="6858000" cy="9144000"/>
  <p:embeddedFontLst>
    <p:embeddedFont>
      <p:font typeface="Open Sans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  <p:embeddedFont>
      <p:font typeface="MS PGothic" panose="020B0600070205080204" pitchFamily="34" charset="-128"/>
      <p:regular r:id="rId36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0"/>
            <p14:sldId id="333"/>
            <p14:sldId id="331"/>
            <p14:sldId id="335"/>
            <p14:sldId id="329"/>
            <p14:sldId id="336"/>
            <p14:sldId id="340"/>
            <p14:sldId id="337"/>
            <p14:sldId id="332"/>
            <p14:sldId id="339"/>
            <p14:sldId id="334"/>
            <p14:sldId id="341"/>
            <p14:sldId id="342"/>
            <p14:sldId id="345"/>
            <p14:sldId id="349"/>
            <p14:sldId id="347"/>
            <p14:sldId id="348"/>
            <p14:sldId id="343"/>
            <p14:sldId id="344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6FF"/>
    <a:srgbClr val="93C356"/>
    <a:srgbClr val="BCCF02"/>
    <a:srgbClr val="000000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120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3204083"/>
            <a:ext cx="80224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Learning mit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de-DE" altLang="en-US" sz="3200" b="1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Steffen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Seitz,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Marvin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Arnold &amp;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 Markus Fritsche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taurus.hrsk.tu-dresden.de/jupy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t="5225" r="39029" b="7588"/>
          <a:stretch/>
        </p:blipFill>
        <p:spPr>
          <a:xfrm>
            <a:off x="2756951" y="1030075"/>
            <a:ext cx="5410773" cy="3742033"/>
          </a:xfrm>
          <a:prstGeom prst="rect">
            <a:avLst/>
          </a:prstGeom>
        </p:spPr>
      </p:pic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 material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?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9" y="5358004"/>
            <a:ext cx="10058400" cy="45167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675667" y="4900607"/>
            <a:ext cx="3828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In </a:t>
            </a:r>
            <a:r>
              <a:rPr lang="de-DE" sz="1800" dirty="0" err="1" smtClean="0"/>
              <a:t>the</a:t>
            </a:r>
            <a:r>
              <a:rPr lang="de-DE" sz="1800" dirty="0"/>
              <a:t> </a:t>
            </a:r>
            <a:r>
              <a:rPr lang="de-DE" sz="1800" dirty="0" err="1" smtClean="0"/>
              <a:t>new</a:t>
            </a:r>
            <a:r>
              <a:rPr lang="de-DE" sz="1800" dirty="0" smtClean="0"/>
              <a:t> terminal </a:t>
            </a:r>
            <a:r>
              <a:rPr lang="de-DE" sz="1800" dirty="0" err="1" smtClean="0"/>
              <a:t>window</a:t>
            </a:r>
            <a:r>
              <a:rPr lang="de-DE" sz="1800" dirty="0" smtClean="0"/>
              <a:t> </a:t>
            </a:r>
            <a:r>
              <a:rPr lang="de-DE" sz="1800" dirty="0" err="1" smtClean="0"/>
              <a:t>write</a:t>
            </a:r>
            <a:r>
              <a:rPr lang="de-DE" sz="1800" dirty="0" smtClean="0"/>
              <a:t>:</a:t>
            </a:r>
            <a:endParaRPr lang="de-DE" sz="1800" dirty="0"/>
          </a:p>
        </p:txBody>
      </p:sp>
      <p:sp>
        <p:nvSpPr>
          <p:cNvPr id="9" name="Rechteck 8"/>
          <p:cNvSpPr/>
          <p:nvPr/>
        </p:nvSpPr>
        <p:spPr>
          <a:xfrm>
            <a:off x="3705726" y="3657600"/>
            <a:ext cx="701269" cy="642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Mouse &lt;strong&gt;Cursor&lt;/strong&gt; 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4177707" y="3988846"/>
            <a:ext cx="607990" cy="60799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4544891" y="4428252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sp>
        <p:nvSpPr>
          <p:cNvPr id="12" name="Pfeil nach rechts 11"/>
          <p:cNvSpPr/>
          <p:nvPr/>
        </p:nvSpPr>
        <p:spPr>
          <a:xfrm>
            <a:off x="6497522" y="5353889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801160" y="5386672"/>
            <a:ext cx="239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Press Enter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0938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505346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smtClean="0"/>
              <a:t>material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55" y="2156067"/>
            <a:ext cx="10058400" cy="257929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430038" y="3248108"/>
            <a:ext cx="4833258" cy="182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Mouse &lt;strong&gt;Cursor&lt;/strong&gt; 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1970773" y="3183687"/>
            <a:ext cx="607990" cy="60799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2386371" y="3683936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sp>
        <p:nvSpPr>
          <p:cNvPr id="17" name="Rechteck 16"/>
          <p:cNvSpPr/>
          <p:nvPr/>
        </p:nvSpPr>
        <p:spPr>
          <a:xfrm>
            <a:off x="783498" y="1180578"/>
            <a:ext cx="8243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should</a:t>
            </a:r>
            <a:r>
              <a:rPr lang="de-DE" sz="1800" dirty="0" smtClean="0"/>
              <a:t> </a:t>
            </a:r>
            <a:r>
              <a:rPr lang="de-DE" sz="1800" dirty="0" err="1" smtClean="0"/>
              <a:t>see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b="1" dirty="0" err="1" smtClean="0"/>
              <a:t>new</a:t>
            </a:r>
            <a:r>
              <a:rPr lang="de-DE" sz="1800" b="1" dirty="0" smtClean="0"/>
              <a:t> „FLIK_DL“ </a:t>
            </a:r>
            <a:r>
              <a:rPr lang="de-DE" sz="1800" b="1" dirty="0" err="1" smtClean="0"/>
              <a:t>folder</a:t>
            </a:r>
            <a:r>
              <a:rPr lang="de-DE" sz="1800" b="1" dirty="0" smtClean="0"/>
              <a:t> </a:t>
            </a:r>
            <a:r>
              <a:rPr lang="de-DE" sz="1800" dirty="0" smtClean="0"/>
              <a:t>in </a:t>
            </a:r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directory</a:t>
            </a:r>
            <a:r>
              <a:rPr lang="de-DE" sz="1800" dirty="0"/>
              <a:t> </a:t>
            </a:r>
            <a:r>
              <a:rPr lang="de-DE" sz="1800" dirty="0" smtClean="0">
                <a:sym typeface="Wingdings" panose="05000000000000000000" pitchFamily="2" charset="2"/>
              </a:rPr>
              <a:t> Click on </a:t>
            </a:r>
            <a:r>
              <a:rPr lang="de-DE" sz="1800" dirty="0" err="1" smtClean="0">
                <a:sym typeface="Wingdings" panose="05000000000000000000" pitchFamily="2" charset="2"/>
              </a:rPr>
              <a:t>it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to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excess</a:t>
            </a:r>
            <a:r>
              <a:rPr lang="de-DE" sz="1800" dirty="0" smtClean="0"/>
              <a:t> all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course</a:t>
            </a:r>
            <a:r>
              <a:rPr lang="de-DE" sz="1800" dirty="0" smtClean="0"/>
              <a:t> </a:t>
            </a:r>
            <a:r>
              <a:rPr lang="de-DE" sz="1800" dirty="0" err="1" smtClean="0"/>
              <a:t>materials</a:t>
            </a:r>
            <a:r>
              <a:rPr lang="de-DE" sz="1800" dirty="0" smtClean="0"/>
              <a:t> (</a:t>
            </a:r>
            <a:r>
              <a:rPr lang="de-DE" sz="1800" dirty="0" err="1" smtClean="0"/>
              <a:t>our</a:t>
            </a:r>
            <a:r>
              <a:rPr lang="de-DE" sz="1800" dirty="0" smtClean="0"/>
              <a:t>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notebooks</a:t>
            </a:r>
            <a:r>
              <a:rPr lang="de-DE" sz="1800" dirty="0" smtClean="0"/>
              <a:t> on a </a:t>
            </a:r>
            <a:r>
              <a:rPr lang="de-DE" sz="1800" dirty="0" err="1" smtClean="0"/>
              <a:t>daily</a:t>
            </a:r>
            <a:r>
              <a:rPr lang="de-DE" sz="1800" dirty="0" smtClean="0"/>
              <a:t> </a:t>
            </a:r>
            <a:r>
              <a:rPr lang="de-DE" sz="1800" dirty="0" err="1" smtClean="0"/>
              <a:t>basis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sp>
        <p:nvSpPr>
          <p:cNvPr id="18" name="Rechteck 17"/>
          <p:cNvSpPr/>
          <p:nvPr/>
        </p:nvSpPr>
        <p:spPr>
          <a:xfrm>
            <a:off x="783497" y="5048555"/>
            <a:ext cx="9701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This </a:t>
            </a:r>
            <a:r>
              <a:rPr lang="de-DE" sz="1800" dirty="0" err="1" smtClean="0"/>
              <a:t>is</a:t>
            </a:r>
            <a:r>
              <a:rPr lang="de-DE" sz="1800" dirty="0" smtClean="0"/>
              <a:t> a </a:t>
            </a:r>
            <a:r>
              <a:rPr lang="de-DE" sz="1800" b="1" dirty="0" err="1" smtClean="0"/>
              <a:t>local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copy</a:t>
            </a:r>
            <a:r>
              <a:rPr lang="de-DE" sz="1800" b="1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our</a:t>
            </a:r>
            <a:r>
              <a:rPr lang="de-DE" sz="1800" dirty="0" smtClean="0"/>
              <a:t> </a:t>
            </a:r>
            <a:r>
              <a:rPr lang="de-DE" sz="1800" dirty="0" err="1" smtClean="0"/>
              <a:t>materials</a:t>
            </a:r>
            <a:r>
              <a:rPr lang="de-DE" sz="1800" dirty="0" smtClean="0"/>
              <a:t> on </a:t>
            </a:r>
            <a:r>
              <a:rPr lang="de-DE" sz="1800" dirty="0" err="1" smtClean="0"/>
              <a:t>your</a:t>
            </a:r>
            <a:r>
              <a:rPr lang="de-DE" sz="1800" dirty="0" smtClean="0"/>
              <a:t> Taurus.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/>
              <a:t> </a:t>
            </a:r>
            <a:r>
              <a:rPr lang="de-DE" sz="1800" dirty="0" err="1"/>
              <a:t>unintentionally</a:t>
            </a:r>
            <a:r>
              <a:rPr lang="de-DE" sz="1800" dirty="0"/>
              <a:t> </a:t>
            </a:r>
            <a:r>
              <a:rPr lang="de-DE" sz="1800" dirty="0" err="1" smtClean="0"/>
              <a:t>deleted</a:t>
            </a:r>
            <a:r>
              <a:rPr lang="de-DE" sz="1800" dirty="0" smtClean="0"/>
              <a:t> </a:t>
            </a:r>
            <a:r>
              <a:rPr lang="de-DE" sz="1800" dirty="0" err="1" smtClean="0"/>
              <a:t>something</a:t>
            </a:r>
            <a:r>
              <a:rPr lang="de-DE" sz="1800" dirty="0" smtClean="0"/>
              <a:t> </a:t>
            </a:r>
            <a:r>
              <a:rPr lang="de-DE" sz="1800" b="1" dirty="0" smtClean="0"/>
              <a:t>just </a:t>
            </a:r>
            <a:r>
              <a:rPr lang="de-DE" sz="1800" b="1" dirty="0" err="1" smtClean="0"/>
              <a:t>redo</a:t>
            </a:r>
            <a:r>
              <a:rPr lang="de-DE" sz="1800" b="1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whole</a:t>
            </a:r>
            <a:r>
              <a:rPr lang="de-DE" sz="1800" dirty="0" smtClean="0"/>
              <a:t> </a:t>
            </a:r>
            <a:r>
              <a:rPr lang="de-DE" sz="1800" dirty="0" err="1" smtClean="0"/>
              <a:t>cloning</a:t>
            </a:r>
            <a:r>
              <a:rPr lang="de-DE" sz="1800" dirty="0" smtClean="0"/>
              <a:t> </a:t>
            </a:r>
            <a:r>
              <a:rPr lang="de-DE" sz="1800" dirty="0" err="1" smtClean="0"/>
              <a:t>process</a:t>
            </a:r>
            <a:r>
              <a:rPr lang="de-DE" sz="1800" dirty="0" smtClean="0"/>
              <a:t>.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now</a:t>
            </a:r>
            <a:r>
              <a:rPr lang="de-DE" sz="1800" dirty="0" smtClean="0"/>
              <a:t> </a:t>
            </a:r>
            <a:r>
              <a:rPr lang="de-DE" sz="1800" dirty="0" err="1" smtClean="0"/>
              <a:t>close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terminal </a:t>
            </a:r>
            <a:r>
              <a:rPr lang="de-DE" sz="1800" dirty="0" err="1" smtClean="0"/>
              <a:t>window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sp>
        <p:nvSpPr>
          <p:cNvPr id="19" name="Rechteck 18"/>
          <p:cNvSpPr/>
          <p:nvPr/>
        </p:nvSpPr>
        <p:spPr>
          <a:xfrm>
            <a:off x="7734586" y="2371941"/>
            <a:ext cx="268134" cy="238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" y="344448"/>
            <a:ext cx="19236" cy="731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1.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smtClean="0"/>
              <a:t>Setup </a:t>
            </a:r>
            <a:r>
              <a:rPr lang="de-DE" sz="1400" dirty="0" err="1" smtClean="0"/>
              <a:t>your</a:t>
            </a:r>
            <a:r>
              <a:rPr lang="de-DE" sz="1400" dirty="0" smtClean="0"/>
              <a:t> HPC </a:t>
            </a:r>
            <a:r>
              <a:rPr lang="de-DE" sz="1400" dirty="0" err="1" smtClean="0"/>
              <a:t>resources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download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course</a:t>
            </a:r>
            <a:r>
              <a:rPr lang="de-DE" sz="1400" dirty="0" smtClean="0"/>
              <a:t> material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home</a:t>
            </a:r>
            <a:r>
              <a:rPr lang="de-DE" sz="1400" dirty="0" smtClean="0"/>
              <a:t> </a:t>
            </a:r>
            <a:r>
              <a:rPr lang="de-DE" sz="1400" dirty="0" err="1" smtClean="0"/>
              <a:t>folder</a:t>
            </a:r>
            <a:r>
              <a:rPr lang="de-DE" sz="1400" dirty="0" smtClean="0"/>
              <a:t> via GIT!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3844624" y="1732159"/>
            <a:ext cx="3301817" cy="8472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3018172" cy="684000"/>
          </a:xfrm>
        </p:spPr>
        <p:txBody>
          <a:bodyPr/>
          <a:lstStyle/>
          <a:p>
            <a:r>
              <a:rPr lang="de-DE" dirty="0" smtClean="0"/>
              <a:t>Python</a:t>
            </a:r>
            <a:endParaRPr lang="de-DE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04" y="598567"/>
            <a:ext cx="1055479" cy="79160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321540" y="3762404"/>
            <a:ext cx="82436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800" dirty="0" err="1" smtClean="0"/>
              <a:t>Very</a:t>
            </a:r>
            <a:r>
              <a:rPr lang="de-DE" sz="1800" dirty="0" smtClean="0"/>
              <a:t> </a:t>
            </a:r>
            <a:r>
              <a:rPr lang="de-DE" sz="1800" dirty="0" err="1" smtClean="0"/>
              <a:t>popular</a:t>
            </a:r>
            <a:r>
              <a:rPr lang="de-DE" sz="1800" dirty="0" smtClean="0"/>
              <a:t> </a:t>
            </a:r>
            <a:r>
              <a:rPr lang="de-DE" sz="1800" dirty="0" err="1" smtClean="0"/>
              <a:t>programming</a:t>
            </a:r>
            <a:r>
              <a:rPr lang="de-DE" sz="1800" dirty="0" smtClean="0"/>
              <a:t> </a:t>
            </a:r>
            <a:r>
              <a:rPr lang="de-DE" sz="1800" dirty="0" err="1" smtClean="0"/>
              <a:t>language</a:t>
            </a:r>
            <a:r>
              <a:rPr lang="de-DE" sz="1800" dirty="0" smtClean="0"/>
              <a:t>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scientific</a:t>
            </a:r>
            <a:r>
              <a:rPr lang="de-DE" sz="1800" dirty="0" smtClean="0"/>
              <a:t> </a:t>
            </a:r>
            <a:r>
              <a:rPr lang="de-DE" sz="1800" dirty="0" err="1" smtClean="0"/>
              <a:t>comunity</a:t>
            </a:r>
            <a:r>
              <a:rPr lang="de-DE" sz="1800" dirty="0" smtClean="0"/>
              <a:t>!</a:t>
            </a:r>
          </a:p>
          <a:p>
            <a:pPr algn="ctr"/>
            <a:r>
              <a:rPr lang="de-DE" sz="1800" dirty="0" smtClean="0"/>
              <a:t> </a:t>
            </a:r>
          </a:p>
          <a:p>
            <a:pPr algn="ctr"/>
            <a:endParaRPr lang="de-DE" sz="1800" dirty="0" smtClean="0"/>
          </a:p>
          <a:p>
            <a:pPr algn="ctr"/>
            <a:r>
              <a:rPr lang="de-DE" sz="1800" dirty="0" err="1" smtClean="0"/>
              <a:t>Reason</a:t>
            </a:r>
            <a:r>
              <a:rPr lang="de-DE" sz="1800" dirty="0"/>
              <a:t>: </a:t>
            </a:r>
            <a:r>
              <a:rPr lang="de-DE" sz="1800" b="1" dirty="0" smtClean="0"/>
              <a:t>easy</a:t>
            </a:r>
            <a:r>
              <a:rPr lang="de-DE" sz="1800" dirty="0" smtClean="0"/>
              <a:t> </a:t>
            </a:r>
            <a:r>
              <a:rPr lang="de-DE" sz="1800" dirty="0" err="1" smtClean="0"/>
              <a:t>understandable</a:t>
            </a:r>
            <a:r>
              <a:rPr lang="de-DE" sz="1800" dirty="0" smtClean="0"/>
              <a:t> </a:t>
            </a:r>
            <a:r>
              <a:rPr lang="de-DE" sz="1800" dirty="0" err="1" smtClean="0"/>
              <a:t>code</a:t>
            </a:r>
            <a:r>
              <a:rPr lang="de-DE" sz="1800" dirty="0" smtClean="0"/>
              <a:t>, </a:t>
            </a:r>
            <a:r>
              <a:rPr lang="de-DE" sz="1800" b="1" dirty="0" err="1" smtClean="0"/>
              <a:t>free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charge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b="1" dirty="0" smtClean="0"/>
              <a:t>modular</a:t>
            </a:r>
            <a:endParaRPr lang="de-DE" sz="1800" b="1" dirty="0"/>
          </a:p>
          <a:p>
            <a:pPr algn="ctr"/>
            <a:endParaRPr lang="de-DE" sz="1800" dirty="0"/>
          </a:p>
        </p:txBody>
      </p:sp>
      <p:pic>
        <p:nvPicPr>
          <p:cNvPr id="10" name="Picture 2" descr="https://insertmedia.bing.office.net/th/id/OIP.RMui8jdIP_cWzeQhQou9eAHaFg?w=199&amp;h=148&amp;c=8&amp;rs=1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2732" y="1781870"/>
            <a:ext cx="1769661" cy="11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7253860" y="2136393"/>
            <a:ext cx="1310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„101101 “</a:t>
            </a:r>
            <a:endParaRPr lang="de-DE" sz="1800" dirty="0"/>
          </a:p>
          <a:p>
            <a:endParaRPr lang="de-DE" sz="1800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47" y="1679488"/>
            <a:ext cx="2048233" cy="1536174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5709790" y="1817218"/>
            <a:ext cx="1252597" cy="665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Compiler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1" name="Gewinkelter Verbinder 20"/>
          <p:cNvCxnSpPr>
            <a:endCxn id="18" idx="2"/>
          </p:cNvCxnSpPr>
          <p:nvPr/>
        </p:nvCxnSpPr>
        <p:spPr>
          <a:xfrm flipV="1">
            <a:off x="5523995" y="2482325"/>
            <a:ext cx="812094" cy="51765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994928" y="1819631"/>
            <a:ext cx="1570117" cy="665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Instruction</a:t>
            </a:r>
            <a:r>
              <a:rPr lang="de-DE" dirty="0" smtClean="0">
                <a:solidFill>
                  <a:schemeClr val="tx1"/>
                </a:solidFill>
              </a:rPr>
              <a:t> Set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3066944" y="1757723"/>
            <a:ext cx="777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uses</a:t>
            </a:r>
            <a:endParaRPr lang="de-DE" sz="1800" dirty="0"/>
          </a:p>
        </p:txBody>
      </p:sp>
      <p:sp>
        <p:nvSpPr>
          <p:cNvPr id="35" name="Rechteck 34"/>
          <p:cNvSpPr/>
          <p:nvPr/>
        </p:nvSpPr>
        <p:spPr>
          <a:xfrm>
            <a:off x="4136314" y="1055070"/>
            <a:ext cx="30101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800" dirty="0" smtClean="0"/>
          </a:p>
          <a:p>
            <a:pPr algn="ctr"/>
            <a:r>
              <a:rPr lang="de-DE" sz="1600" dirty="0" err="1" smtClean="0"/>
              <a:t>provides</a:t>
            </a:r>
            <a:endParaRPr lang="de-DE" sz="1600" dirty="0"/>
          </a:p>
          <a:p>
            <a:endParaRPr lang="de-DE" sz="1800" dirty="0"/>
          </a:p>
        </p:txBody>
      </p:sp>
      <p:sp>
        <p:nvSpPr>
          <p:cNvPr id="36" name="Rechteck 35"/>
          <p:cNvSpPr/>
          <p:nvPr/>
        </p:nvSpPr>
        <p:spPr>
          <a:xfrm>
            <a:off x="1530905" y="1277747"/>
            <a:ext cx="748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You</a:t>
            </a:r>
            <a:endParaRPr lang="de-DE" sz="1800" dirty="0"/>
          </a:p>
          <a:p>
            <a:endParaRPr lang="de-DE" sz="1800" dirty="0"/>
          </a:p>
        </p:txBody>
      </p:sp>
      <p:sp>
        <p:nvSpPr>
          <p:cNvPr id="37" name="Rechteck 36"/>
          <p:cNvSpPr/>
          <p:nvPr/>
        </p:nvSpPr>
        <p:spPr>
          <a:xfrm>
            <a:off x="8701060" y="1518302"/>
            <a:ext cx="17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Machine</a:t>
            </a:r>
            <a:endParaRPr lang="de-DE" sz="1800" dirty="0"/>
          </a:p>
          <a:p>
            <a:endParaRPr lang="de-DE" sz="1800" dirty="0"/>
          </a:p>
        </p:txBody>
      </p:sp>
      <p:sp>
        <p:nvSpPr>
          <p:cNvPr id="38" name="Rechteck 37"/>
          <p:cNvSpPr/>
          <p:nvPr/>
        </p:nvSpPr>
        <p:spPr>
          <a:xfrm>
            <a:off x="5833435" y="2976461"/>
            <a:ext cx="143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read</a:t>
            </a:r>
            <a:r>
              <a:rPr lang="de-DE" sz="1400" dirty="0" smtClean="0"/>
              <a:t> </a:t>
            </a:r>
            <a:r>
              <a:rPr lang="de-DE" sz="1400" dirty="0" err="1" smtClean="0"/>
              <a:t>by</a:t>
            </a:r>
            <a:endParaRPr lang="de-DE" sz="1400" dirty="0"/>
          </a:p>
          <a:p>
            <a:endParaRPr lang="de-DE" sz="1400" dirty="0"/>
          </a:p>
        </p:txBody>
      </p:sp>
      <p:pic>
        <p:nvPicPr>
          <p:cNvPr id="39" name="Grafik 38" descr="&lt;strong&gt;Thumbs Up&lt;/strong&gt; Free Stock Photo - Public Domain Picture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3" r="30233" b="4735"/>
          <a:stretch/>
        </p:blipFill>
        <p:spPr>
          <a:xfrm>
            <a:off x="9150194" y="1929027"/>
            <a:ext cx="351316" cy="422288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49" b="58871"/>
          <a:stretch/>
        </p:blipFill>
        <p:spPr>
          <a:xfrm>
            <a:off x="3892884" y="2711282"/>
            <a:ext cx="1634838" cy="545293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46" name="Rechteck 45"/>
          <p:cNvSpPr/>
          <p:nvPr/>
        </p:nvSpPr>
        <p:spPr>
          <a:xfrm>
            <a:off x="3003030" y="2624383"/>
            <a:ext cx="843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write</a:t>
            </a:r>
            <a:endParaRPr lang="de-DE" sz="1800" dirty="0"/>
          </a:p>
        </p:txBody>
      </p:sp>
      <p:sp>
        <p:nvSpPr>
          <p:cNvPr id="47" name="Pfeil nach rechts 46"/>
          <p:cNvSpPr/>
          <p:nvPr/>
        </p:nvSpPr>
        <p:spPr>
          <a:xfrm rot="8177566">
            <a:off x="4904863" y="1558891"/>
            <a:ext cx="323481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Pfeil nach rechts 47"/>
          <p:cNvSpPr/>
          <p:nvPr/>
        </p:nvSpPr>
        <p:spPr>
          <a:xfrm rot="2452891">
            <a:off x="6060891" y="1544968"/>
            <a:ext cx="323481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/>
          <p:cNvSpPr/>
          <p:nvPr/>
        </p:nvSpPr>
        <p:spPr>
          <a:xfrm>
            <a:off x="7319979" y="1857904"/>
            <a:ext cx="143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translates</a:t>
            </a:r>
            <a:endParaRPr lang="de-DE" sz="1400" dirty="0"/>
          </a:p>
          <a:p>
            <a:endParaRPr lang="de-DE" sz="1400" dirty="0"/>
          </a:p>
        </p:txBody>
      </p:sp>
      <p:cxnSp>
        <p:nvCxnSpPr>
          <p:cNvPr id="59" name="Gewinkelter Verbinder 58"/>
          <p:cNvCxnSpPr>
            <a:endCxn id="40" idx="1"/>
          </p:cNvCxnSpPr>
          <p:nvPr/>
        </p:nvCxnSpPr>
        <p:spPr>
          <a:xfrm>
            <a:off x="2929280" y="2983928"/>
            <a:ext cx="963604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winkelter Verbinder 64"/>
          <p:cNvCxnSpPr/>
          <p:nvPr/>
        </p:nvCxnSpPr>
        <p:spPr>
          <a:xfrm flipV="1">
            <a:off x="6962387" y="2152184"/>
            <a:ext cx="1620729" cy="133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7" idx="1"/>
          </p:cNvCxnSpPr>
          <p:nvPr/>
        </p:nvCxnSpPr>
        <p:spPr>
          <a:xfrm flipH="1">
            <a:off x="2929280" y="2152185"/>
            <a:ext cx="1065648" cy="13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3018172" cy="684000"/>
          </a:xfrm>
        </p:spPr>
        <p:txBody>
          <a:bodyPr/>
          <a:lstStyle/>
          <a:p>
            <a:r>
              <a:rPr lang="de-DE" dirty="0" smtClean="0"/>
              <a:t>Python Modules</a:t>
            </a:r>
            <a:endParaRPr lang="de-DE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3579447" y="4933054"/>
            <a:ext cx="4362788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Python Basic </a:t>
            </a:r>
          </a:p>
          <a:p>
            <a:pPr algn="ctr"/>
            <a:r>
              <a:rPr lang="de-DE" dirty="0" err="1" smtClean="0"/>
              <a:t>Instruction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3579447" y="4157304"/>
            <a:ext cx="976397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4708244" y="4157304"/>
            <a:ext cx="976397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Sklearn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5837041" y="4157304"/>
            <a:ext cx="976397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Pandas</a:t>
            </a:r>
            <a:endParaRPr lang="de-DE" dirty="0"/>
          </a:p>
        </p:txBody>
      </p:sp>
      <p:sp>
        <p:nvSpPr>
          <p:cNvPr id="34" name="Rechteck 33"/>
          <p:cNvSpPr/>
          <p:nvPr/>
        </p:nvSpPr>
        <p:spPr>
          <a:xfrm>
            <a:off x="6965838" y="4157304"/>
            <a:ext cx="976397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3530174" y="2587243"/>
            <a:ext cx="4362788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/</a:t>
            </a:r>
            <a:r>
              <a:rPr lang="de-DE" dirty="0" err="1" smtClean="0"/>
              <a:t>package</a:t>
            </a:r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3503820" y="4065998"/>
            <a:ext cx="4569015" cy="812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,</a:t>
            </a:r>
          </a:p>
          <a:p>
            <a:pPr algn="ctr"/>
            <a:endParaRPr lang="de-DE" dirty="0"/>
          </a:p>
        </p:txBody>
      </p:sp>
      <p:sp>
        <p:nvSpPr>
          <p:cNvPr id="43" name="Rechteck 42"/>
          <p:cNvSpPr/>
          <p:nvPr/>
        </p:nvSpPr>
        <p:spPr>
          <a:xfrm>
            <a:off x="8072835" y="4059792"/>
            <a:ext cx="1339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solidFill>
                  <a:srgbClr val="FF0000"/>
                </a:solidFill>
              </a:rPr>
              <a:t>Packages</a:t>
            </a:r>
            <a:endParaRPr lang="de-DE" sz="1800" b="1" dirty="0">
              <a:solidFill>
                <a:srgbClr val="FF0000"/>
              </a:solidFill>
            </a:endParaRPr>
          </a:p>
          <a:p>
            <a:endParaRPr lang="de-DE" sz="1800" dirty="0">
              <a:solidFill>
                <a:srgbClr val="FF0000"/>
              </a:solidFill>
            </a:endParaRPr>
          </a:p>
        </p:txBody>
      </p:sp>
      <p:sp>
        <p:nvSpPr>
          <p:cNvPr id="45" name="Pfeil nach rechts 44"/>
          <p:cNvSpPr/>
          <p:nvPr/>
        </p:nvSpPr>
        <p:spPr>
          <a:xfrm rot="16200000">
            <a:off x="4798812" y="3493449"/>
            <a:ext cx="886607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Pfeil nach rechts 48"/>
          <p:cNvSpPr/>
          <p:nvPr/>
        </p:nvSpPr>
        <p:spPr>
          <a:xfrm rot="16200000">
            <a:off x="5892836" y="3493447"/>
            <a:ext cx="886607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 nach rechts 43"/>
          <p:cNvSpPr/>
          <p:nvPr/>
        </p:nvSpPr>
        <p:spPr>
          <a:xfrm rot="16200000">
            <a:off x="3624342" y="3496551"/>
            <a:ext cx="886607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/>
          <p:cNvSpPr/>
          <p:nvPr/>
        </p:nvSpPr>
        <p:spPr>
          <a:xfrm rot="16200000">
            <a:off x="7001387" y="3494997"/>
            <a:ext cx="88350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3056107" y="3576044"/>
            <a:ext cx="568630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800" dirty="0" err="1" smtClean="0">
                <a:solidFill>
                  <a:srgbClr val="FF0000"/>
                </a:solidFill>
              </a:rPr>
              <a:t>Provide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functionality</a:t>
            </a:r>
            <a:r>
              <a:rPr lang="de-DE" sz="1800" dirty="0" smtClean="0">
                <a:solidFill>
                  <a:srgbClr val="FF0000"/>
                </a:solidFill>
              </a:rPr>
              <a:t> via </a:t>
            </a:r>
            <a:r>
              <a:rPr lang="de-DE" sz="1800" dirty="0" err="1" smtClean="0">
                <a:solidFill>
                  <a:srgbClr val="FF0000"/>
                </a:solidFill>
              </a:rPr>
              <a:t>more</a:t>
            </a:r>
            <a:r>
              <a:rPr lang="de-DE" sz="1800" dirty="0" smtClean="0">
                <a:solidFill>
                  <a:srgbClr val="FF0000"/>
                </a:solidFill>
              </a:rPr>
              <a:t> „</a:t>
            </a:r>
            <a:r>
              <a:rPr lang="de-DE" sz="1800" dirty="0" err="1" smtClean="0">
                <a:solidFill>
                  <a:srgbClr val="FF0000"/>
                </a:solidFill>
              </a:rPr>
              <a:t>toplevel</a:t>
            </a:r>
            <a:r>
              <a:rPr lang="de-DE" sz="1800" dirty="0" smtClean="0">
                <a:solidFill>
                  <a:srgbClr val="FF0000"/>
                </a:solidFill>
              </a:rPr>
              <a:t>“ </a:t>
            </a:r>
            <a:r>
              <a:rPr lang="de-DE" sz="1800" dirty="0" err="1" smtClean="0">
                <a:solidFill>
                  <a:srgbClr val="FF0000"/>
                </a:solidFill>
              </a:rPr>
              <a:t>fuctions</a:t>
            </a:r>
            <a:endParaRPr lang="de-DE" sz="1800" dirty="0">
              <a:solidFill>
                <a:srgbClr val="FF0000"/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778669" y="1162327"/>
            <a:ext cx="7233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Packages/Modules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nothing</a:t>
            </a:r>
            <a:r>
              <a:rPr lang="de-DE" sz="1800" dirty="0" smtClean="0"/>
              <a:t> </a:t>
            </a:r>
            <a:r>
              <a:rPr lang="de-DE" sz="1800" dirty="0" err="1" smtClean="0"/>
              <a:t>else</a:t>
            </a:r>
            <a:r>
              <a:rPr lang="de-DE" sz="1800" dirty="0" smtClean="0"/>
              <a:t> </a:t>
            </a:r>
            <a:r>
              <a:rPr lang="de-DE" sz="1800" dirty="0" err="1" smtClean="0"/>
              <a:t>than</a:t>
            </a:r>
            <a:r>
              <a:rPr lang="de-DE" sz="1800" dirty="0" smtClean="0"/>
              <a:t> </a:t>
            </a:r>
            <a:r>
              <a:rPr lang="de-DE" sz="1800" b="1" dirty="0" err="1" smtClean="0"/>
              <a:t>classes</a:t>
            </a:r>
            <a:r>
              <a:rPr lang="de-DE" sz="1800" b="1" dirty="0" smtClean="0"/>
              <a:t> </a:t>
            </a:r>
            <a:r>
              <a:rPr lang="de-DE" sz="1800" dirty="0" err="1" smtClean="0"/>
              <a:t>with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functions</a:t>
            </a:r>
            <a:r>
              <a:rPr lang="de-DE" sz="1800" dirty="0" smtClean="0"/>
              <a:t> </a:t>
            </a:r>
            <a:r>
              <a:rPr lang="de-DE" sz="1800" dirty="0" err="1" smtClean="0"/>
              <a:t>written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users</a:t>
            </a:r>
            <a:r>
              <a:rPr lang="de-DE" sz="1800" dirty="0" smtClean="0"/>
              <a:t> </a:t>
            </a:r>
            <a:r>
              <a:rPr lang="de-DE" sz="1800" dirty="0" err="1" smtClean="0"/>
              <a:t>free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charge</a:t>
            </a:r>
            <a:r>
              <a:rPr lang="de-DE" sz="1800" dirty="0" smtClean="0"/>
              <a:t>! </a:t>
            </a:r>
            <a:endParaRPr lang="de-DE" sz="1800" dirty="0"/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467" y="637535"/>
            <a:ext cx="1717432" cy="128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4199176" cy="684000"/>
          </a:xfrm>
        </p:spPr>
        <p:txBody>
          <a:bodyPr/>
          <a:lstStyle/>
          <a:p>
            <a:r>
              <a:rPr lang="de-DE" dirty="0" smtClean="0"/>
              <a:t>Python Code </a:t>
            </a:r>
            <a:r>
              <a:rPr lang="de-DE" dirty="0" err="1" smtClean="0"/>
              <a:t>Explained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800" b="0" u="sng" dirty="0" err="1" smtClean="0"/>
              <a:t>classes</a:t>
            </a:r>
            <a:r>
              <a:rPr lang="de-DE" sz="1800" b="0" u="sng" dirty="0" smtClean="0"/>
              <a:t> </a:t>
            </a:r>
            <a:r>
              <a:rPr lang="de-DE" sz="1800" b="0" u="sng" dirty="0" err="1" smtClean="0"/>
              <a:t>and</a:t>
            </a:r>
            <a:r>
              <a:rPr lang="de-DE" sz="1800" b="0" u="sng" dirty="0" smtClean="0"/>
              <a:t> </a:t>
            </a:r>
            <a:r>
              <a:rPr lang="de-DE" sz="1800" b="0" u="sng" dirty="0" err="1" smtClean="0"/>
              <a:t>functions</a:t>
            </a:r>
            <a:endParaRPr lang="de-DE" sz="1800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054" y="759153"/>
            <a:ext cx="4128644" cy="222899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03" y="3707020"/>
            <a:ext cx="4718896" cy="120186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9" y="1663079"/>
            <a:ext cx="3823456" cy="1650762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5931703" y="5066134"/>
            <a:ext cx="5186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 </a:t>
            </a:r>
            <a:r>
              <a:rPr lang="en-US" sz="1200" b="1" dirty="0" err="1"/>
              <a:t>def</a:t>
            </a:r>
            <a:r>
              <a:rPr lang="en-US" sz="1200" dirty="0"/>
              <a:t> statement only creates a </a:t>
            </a:r>
            <a:r>
              <a:rPr lang="en-US" sz="1200" b="1" dirty="0"/>
              <a:t>function</a:t>
            </a:r>
            <a:r>
              <a:rPr lang="en-US" sz="1200" dirty="0"/>
              <a:t> but does not call it. After the </a:t>
            </a:r>
            <a:r>
              <a:rPr lang="en-US" sz="1200" dirty="0" err="1"/>
              <a:t>def</a:t>
            </a:r>
            <a:r>
              <a:rPr lang="en-US" sz="1200" dirty="0"/>
              <a:t> has run, you can </a:t>
            </a:r>
            <a:r>
              <a:rPr lang="en-US" sz="1200" dirty="0" err="1"/>
              <a:t>can</a:t>
            </a:r>
            <a:r>
              <a:rPr lang="en-US" sz="1200" dirty="0"/>
              <a:t> call (run) the function by adding parentheses after the function’s name. 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9" y="3707020"/>
            <a:ext cx="4706641" cy="2191879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606249" y="3378954"/>
            <a:ext cx="5777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Python </a:t>
            </a:r>
            <a:r>
              <a:rPr lang="en-US" sz="1400" b="1" dirty="0" smtClean="0"/>
              <a:t>groups code </a:t>
            </a:r>
            <a:r>
              <a:rPr lang="en-US" sz="1400" dirty="0" smtClean="0"/>
              <a:t>blocks by looking at the </a:t>
            </a:r>
            <a:r>
              <a:rPr lang="en-US" sz="1400" b="1" dirty="0" smtClean="0"/>
              <a:t>intent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cxnSp>
        <p:nvCxnSpPr>
          <p:cNvPr id="20" name="Gerade Verbindung mit Pfeil 19"/>
          <p:cNvCxnSpPr/>
          <p:nvPr/>
        </p:nvCxnSpPr>
        <p:spPr>
          <a:xfrm flipV="1">
            <a:off x="5170141" y="2407401"/>
            <a:ext cx="2393711" cy="10370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7563852" y="2342287"/>
            <a:ext cx="2783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9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4199176" cy="684000"/>
          </a:xfrm>
        </p:spPr>
        <p:txBody>
          <a:bodyPr/>
          <a:lstStyle/>
          <a:p>
            <a:r>
              <a:rPr lang="de-DE" dirty="0" err="1" smtClean="0"/>
              <a:t>Slicing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sz="1800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97" y="1257045"/>
            <a:ext cx="3858163" cy="121937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47" y="1551369"/>
            <a:ext cx="5319912" cy="864915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6062958" y="2490643"/>
            <a:ext cx="1518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Reverse a list</a:t>
            </a:r>
            <a:endParaRPr lang="en-US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58" y="3963259"/>
            <a:ext cx="4399063" cy="85162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58" y="2798420"/>
            <a:ext cx="5108090" cy="857062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6062958" y="3668120"/>
            <a:ext cx="21061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Only every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value</a:t>
            </a:r>
            <a:endParaRPr lang="en-US" sz="1400" dirty="0"/>
          </a:p>
        </p:txBody>
      </p:sp>
      <p:sp>
        <p:nvSpPr>
          <p:cNvPr id="12" name="Rechteck 11"/>
          <p:cNvSpPr/>
          <p:nvPr/>
        </p:nvSpPr>
        <p:spPr>
          <a:xfrm>
            <a:off x="874713" y="2703385"/>
            <a:ext cx="43288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altLang="de-DE" sz="1800" dirty="0">
                <a:latin typeface="Roboto"/>
              </a:rPr>
              <a:t>To access a </a:t>
            </a:r>
            <a:r>
              <a:rPr lang="en-US" altLang="de-DE" sz="1800" b="1" dirty="0">
                <a:latin typeface="Roboto"/>
              </a:rPr>
              <a:t>range</a:t>
            </a:r>
            <a:r>
              <a:rPr lang="en-US" altLang="de-DE" sz="1800" dirty="0">
                <a:latin typeface="Roboto"/>
              </a:rPr>
              <a:t> of items in a </a:t>
            </a:r>
            <a:r>
              <a:rPr lang="en-US" altLang="de-DE" sz="1800" dirty="0" smtClean="0">
                <a:latin typeface="Roboto"/>
              </a:rPr>
              <a:t>list or array, </a:t>
            </a:r>
            <a:r>
              <a:rPr lang="en-US" altLang="de-DE" sz="1800" dirty="0">
                <a:latin typeface="Roboto"/>
              </a:rPr>
              <a:t>you need to </a:t>
            </a:r>
            <a:r>
              <a:rPr lang="en-US" altLang="de-DE" sz="1800" b="1" dirty="0">
                <a:latin typeface="Roboto"/>
              </a:rPr>
              <a:t>slice</a:t>
            </a:r>
            <a:r>
              <a:rPr lang="en-US" altLang="de-DE" sz="1800" dirty="0">
                <a:latin typeface="Roboto"/>
              </a:rPr>
              <a:t> a list. One way </a:t>
            </a:r>
            <a:r>
              <a:rPr lang="en-US" altLang="de-DE" sz="1800" dirty="0" smtClean="0">
                <a:latin typeface="Roboto"/>
              </a:rPr>
              <a:t>to </a:t>
            </a:r>
            <a:r>
              <a:rPr lang="en-US" altLang="de-DE" sz="1800" dirty="0">
                <a:latin typeface="Roboto"/>
              </a:rPr>
              <a:t>do this is to use the simple slicing operator </a:t>
            </a:r>
            <a:r>
              <a:rPr lang="en-US" altLang="de-DE" sz="1800" dirty="0" smtClean="0">
                <a:latin typeface="Roboto"/>
              </a:rPr>
              <a:t>“</a:t>
            </a:r>
            <a:r>
              <a:rPr lang="en-US" altLang="de-DE" sz="1800" b="1" dirty="0" smtClean="0">
                <a:latin typeface="Roboto"/>
              </a:rPr>
              <a:t>:</a:t>
            </a:r>
            <a:r>
              <a:rPr lang="en-US" altLang="de-DE" sz="1800" dirty="0" smtClean="0">
                <a:latin typeface="Roboto"/>
              </a:rPr>
              <a:t>”</a:t>
            </a:r>
            <a:endParaRPr lang="de-DE" altLang="de-DE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5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" y="1030075"/>
            <a:ext cx="4019679" cy="17750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4199176" cy="684000"/>
          </a:xfrm>
        </p:spPr>
        <p:txBody>
          <a:bodyPr/>
          <a:lstStyle/>
          <a:p>
            <a:r>
              <a:rPr lang="de-DE" dirty="0" smtClean="0"/>
              <a:t>Python Code </a:t>
            </a:r>
            <a:r>
              <a:rPr lang="de-DE" dirty="0" err="1" smtClean="0"/>
              <a:t>Explained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800" b="0" u="sng" dirty="0" err="1" smtClean="0"/>
              <a:t>if</a:t>
            </a:r>
            <a:r>
              <a:rPr lang="de-DE" sz="1800" b="0" u="sng" dirty="0" smtClean="0"/>
              <a:t> </a:t>
            </a:r>
            <a:r>
              <a:rPr lang="de-DE" sz="1800" b="0" u="sng" dirty="0" err="1"/>
              <a:t>loop</a:t>
            </a:r>
            <a:endParaRPr lang="de-DE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82" y="2478275"/>
            <a:ext cx="5521775" cy="12287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9" y="3003826"/>
            <a:ext cx="3679898" cy="21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4199176" cy="684000"/>
          </a:xfrm>
        </p:spPr>
        <p:txBody>
          <a:bodyPr/>
          <a:lstStyle/>
          <a:p>
            <a:r>
              <a:rPr lang="de-DE" dirty="0" smtClean="0"/>
              <a:t>Python Code </a:t>
            </a:r>
            <a:r>
              <a:rPr lang="de-DE" dirty="0" err="1" smtClean="0"/>
              <a:t>Explained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800" b="0" u="sng" dirty="0" err="1" smtClean="0"/>
              <a:t>while</a:t>
            </a:r>
            <a:r>
              <a:rPr lang="de-DE" sz="1800" b="0" u="sng" dirty="0" smtClean="0"/>
              <a:t> </a:t>
            </a:r>
            <a:r>
              <a:rPr lang="de-DE" sz="1800" b="0" u="sng" dirty="0" err="1" smtClean="0"/>
              <a:t>loop</a:t>
            </a:r>
            <a:endParaRPr lang="de-DE" sz="1800" b="0" u="sng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72" y="2742105"/>
            <a:ext cx="4366828" cy="24999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68" y="1394568"/>
            <a:ext cx="4508242" cy="116012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68" y="2554689"/>
            <a:ext cx="4584958" cy="107881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771903" y="1538385"/>
            <a:ext cx="5780151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Any </a:t>
            </a:r>
            <a:r>
              <a:rPr lang="en-US" b="1" dirty="0"/>
              <a:t>non-zero</a:t>
            </a:r>
            <a:r>
              <a:rPr lang="en-US" dirty="0"/>
              <a:t> value or </a:t>
            </a:r>
            <a:r>
              <a:rPr lang="en-US" b="1" dirty="0"/>
              <a:t>nonempty</a:t>
            </a:r>
            <a:r>
              <a:rPr lang="en-US" dirty="0"/>
              <a:t> container is considered </a:t>
            </a:r>
            <a:r>
              <a:rPr lang="en-US" b="1" dirty="0"/>
              <a:t>TRUE</a:t>
            </a:r>
            <a:r>
              <a:rPr lang="en-US" dirty="0"/>
              <a:t>; whereas Zero, None, and empty container is considered </a:t>
            </a:r>
            <a:r>
              <a:rPr lang="en-US" b="1" dirty="0"/>
              <a:t>FALSE</a:t>
            </a:r>
            <a:r>
              <a:rPr lang="en-US" dirty="0"/>
              <a:t>.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68" y="3633503"/>
            <a:ext cx="4954961" cy="17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4199176" cy="684000"/>
          </a:xfrm>
        </p:spPr>
        <p:txBody>
          <a:bodyPr/>
          <a:lstStyle/>
          <a:p>
            <a:r>
              <a:rPr lang="de-DE" dirty="0" smtClean="0"/>
              <a:t>Python Code </a:t>
            </a:r>
            <a:r>
              <a:rPr lang="de-DE" dirty="0" err="1" smtClean="0"/>
              <a:t>Explained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800" b="0" u="sng" dirty="0" err="1" smtClean="0"/>
              <a:t>for</a:t>
            </a:r>
            <a:r>
              <a:rPr lang="de-DE" sz="1800" b="0" u="sng" dirty="0" smtClean="0"/>
              <a:t> </a:t>
            </a:r>
            <a:r>
              <a:rPr lang="de-DE" sz="1800" b="0" u="sng" dirty="0" err="1"/>
              <a:t>loop</a:t>
            </a:r>
            <a:endParaRPr lang="de-DE" sz="1800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3" y="1663210"/>
            <a:ext cx="3973795" cy="227157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21" y="2295887"/>
            <a:ext cx="4461025" cy="117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003613" y="1047776"/>
            <a:ext cx="1007742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This course is for </a:t>
            </a:r>
            <a:r>
              <a:rPr lang="en-US" sz="1400" b="1" dirty="0" smtClean="0"/>
              <a:t>you</a:t>
            </a:r>
            <a:r>
              <a:rPr lang="en-US" sz="1400" dirty="0" smtClean="0"/>
              <a:t>. Don’t hesitate to </a:t>
            </a:r>
            <a:r>
              <a:rPr lang="en-US" sz="1400" b="1" dirty="0" smtClean="0"/>
              <a:t>ask </a:t>
            </a:r>
            <a:r>
              <a:rPr lang="en-US" sz="1400" dirty="0" smtClean="0"/>
              <a:t>us! </a:t>
            </a:r>
          </a:p>
          <a:p>
            <a:r>
              <a:rPr lang="en-US" sz="1400" dirty="0" smtClean="0"/>
              <a:t>Many of you will have questions and </a:t>
            </a:r>
            <a:r>
              <a:rPr lang="en-US" sz="1400" b="1" dirty="0" smtClean="0"/>
              <a:t>we can’t answer all </a:t>
            </a:r>
            <a:r>
              <a:rPr lang="en-US" sz="1400" dirty="0" smtClean="0"/>
              <a:t>of them instantaneously, please respect that.</a:t>
            </a:r>
          </a:p>
          <a:p>
            <a:endParaRPr lang="en-US" sz="1400" dirty="0"/>
          </a:p>
          <a:p>
            <a:r>
              <a:rPr lang="en-US" sz="1400" dirty="0" smtClean="0"/>
              <a:t>The scope of the course is to give you an </a:t>
            </a:r>
            <a:r>
              <a:rPr lang="en-US" sz="1400" b="1" dirty="0" smtClean="0"/>
              <a:t>overview</a:t>
            </a:r>
            <a:r>
              <a:rPr lang="en-US" sz="1400" dirty="0" smtClean="0"/>
              <a:t> to modern Machine Learning/Deep Learning and that you are able to build some of the most important architectures </a:t>
            </a:r>
            <a:r>
              <a:rPr lang="en-US" sz="1400" dirty="0" smtClean="0"/>
              <a:t>on </a:t>
            </a:r>
            <a:r>
              <a:rPr lang="en-US" sz="1400" dirty="0" smtClean="0"/>
              <a:t>your own. We will try to </a:t>
            </a:r>
            <a:r>
              <a:rPr lang="en-US" sz="1400" b="1" dirty="0" smtClean="0"/>
              <a:t>skip heavy math/coding</a:t>
            </a:r>
            <a:r>
              <a:rPr lang="en-US" sz="1400" dirty="0" smtClean="0"/>
              <a:t> but we </a:t>
            </a:r>
            <a:r>
              <a:rPr lang="en-US" sz="1400" u="sng" dirty="0" smtClean="0"/>
              <a:t>can’t</a:t>
            </a:r>
            <a:r>
              <a:rPr lang="en-US" sz="1400" dirty="0" smtClean="0"/>
              <a:t> really </a:t>
            </a:r>
            <a:r>
              <a:rPr lang="en-US" sz="1400" b="1" dirty="0" smtClean="0"/>
              <a:t>leave out everything</a:t>
            </a:r>
            <a:r>
              <a:rPr lang="en-US" sz="1400" dirty="0" smtClean="0"/>
              <a:t>.  Some things will be </a:t>
            </a:r>
            <a:r>
              <a:rPr lang="en-US" sz="1400" b="1" dirty="0" smtClean="0"/>
              <a:t>hard to explain</a:t>
            </a:r>
            <a:r>
              <a:rPr lang="en-US" sz="1400" dirty="0" smtClean="0"/>
              <a:t> since you need some domain knowledge from Computer Science, but take your time and think about it!</a:t>
            </a:r>
            <a:endParaRPr lang="de-DE" sz="1400" b="1" dirty="0"/>
          </a:p>
        </p:txBody>
      </p:sp>
      <p:sp>
        <p:nvSpPr>
          <p:cNvPr id="16" name="Rechteck 15"/>
          <p:cNvSpPr/>
          <p:nvPr/>
        </p:nvSpPr>
        <p:spPr>
          <a:xfrm>
            <a:off x="780937" y="2784580"/>
            <a:ext cx="10013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/>
              <a:t>Sometimes you require knowledge of A to understand B and vice versa! </a:t>
            </a:r>
            <a:r>
              <a:rPr lang="en-US" sz="1800" dirty="0" smtClean="0">
                <a:sym typeface="Wingdings" panose="05000000000000000000" pitchFamily="2" charset="2"/>
              </a:rPr>
              <a:t> Try </a:t>
            </a:r>
            <a:r>
              <a:rPr lang="en-US" sz="1800" dirty="0" smtClean="0">
                <a:sym typeface="Wingdings" panose="05000000000000000000" pitchFamily="2" charset="2"/>
              </a:rPr>
              <a:t>to keep </a:t>
            </a:r>
            <a:r>
              <a:rPr lang="en-US" sz="1800" dirty="0" smtClean="0">
                <a:sym typeface="Wingdings" panose="05000000000000000000" pitchFamily="2" charset="2"/>
              </a:rPr>
              <a:t>going!</a:t>
            </a:r>
            <a:endParaRPr lang="de-DE" sz="1800" b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61" y="3332885"/>
            <a:ext cx="2100220" cy="1461513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1003613" y="4973371"/>
            <a:ext cx="8756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To help you to get over this obstacle, course will </a:t>
            </a:r>
            <a:r>
              <a:rPr lang="en-US" sz="1600" b="1" dirty="0" smtClean="0"/>
              <a:t>consist of lectures and exercises </a:t>
            </a:r>
            <a:r>
              <a:rPr lang="en-US" sz="1600" dirty="0" smtClean="0"/>
              <a:t>which will also serve as a kind of proof. </a:t>
            </a:r>
            <a:endParaRPr lang="de-DE" sz="1600" b="1" dirty="0"/>
          </a:p>
        </p:txBody>
      </p:sp>
      <p:sp>
        <p:nvSpPr>
          <p:cNvPr id="7" name="Rechteck 6"/>
          <p:cNvSpPr/>
          <p:nvPr/>
        </p:nvSpPr>
        <p:spPr>
          <a:xfrm>
            <a:off x="1003613" y="1023222"/>
            <a:ext cx="9923616" cy="16249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33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/>
              <a:t>2</a:t>
            </a:r>
            <a:r>
              <a:rPr lang="de-DE" dirty="0" smtClean="0"/>
              <a:t>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smtClean="0"/>
              <a:t>Open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notebook</a:t>
            </a:r>
            <a:r>
              <a:rPr lang="de-DE" sz="1400" dirty="0" smtClean="0"/>
              <a:t> „</a:t>
            </a:r>
            <a:r>
              <a:rPr lang="de-DE" sz="1400" dirty="0" err="1" smtClean="0"/>
              <a:t>Python_Intro</a:t>
            </a:r>
            <a:r>
              <a:rPr lang="de-DE" sz="1400" dirty="0" smtClean="0"/>
              <a:t>“ </a:t>
            </a:r>
            <a:r>
              <a:rPr lang="de-DE" sz="1400" dirty="0" err="1" smtClean="0"/>
              <a:t>and</a:t>
            </a:r>
            <a:r>
              <a:rPr lang="de-DE" sz="1400" dirty="0" smtClean="0"/>
              <a:t> follow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instructions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835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Schedule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745761" y="1030075"/>
            <a:ext cx="2949940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Monday</a:t>
            </a:r>
          </a:p>
          <a:p>
            <a:endParaRPr lang="en-US" sz="1800" b="1" u="sng" dirty="0" smtClean="0"/>
          </a:p>
          <a:p>
            <a:r>
              <a:rPr lang="en-US" sz="1400" dirty="0" smtClean="0"/>
              <a:t>Introduction </a:t>
            </a:r>
            <a:endParaRPr lang="en-US" sz="1400" dirty="0"/>
          </a:p>
          <a:p>
            <a:r>
              <a:rPr lang="en-US" sz="1400" dirty="0" smtClean="0"/>
              <a:t>HPC and GIT</a:t>
            </a:r>
          </a:p>
          <a:p>
            <a:r>
              <a:rPr lang="en-US" sz="1400" dirty="0" err="1" smtClean="0"/>
              <a:t>Jupyter</a:t>
            </a:r>
            <a:r>
              <a:rPr lang="en-US" sz="1400" dirty="0" smtClean="0"/>
              <a:t> Notebooks</a:t>
            </a:r>
          </a:p>
          <a:p>
            <a:endParaRPr lang="en-US" sz="300" dirty="0" smtClean="0"/>
          </a:p>
          <a:p>
            <a:r>
              <a:rPr lang="en-US" sz="1400" dirty="0" smtClean="0"/>
              <a:t>Python Basics</a:t>
            </a:r>
          </a:p>
          <a:p>
            <a:r>
              <a:rPr lang="en-US" sz="1400" dirty="0" smtClean="0"/>
              <a:t>Neural Networks with </a:t>
            </a:r>
            <a:r>
              <a:rPr lang="en-US" sz="1400" dirty="0" err="1" smtClean="0"/>
              <a:t>Keras</a:t>
            </a:r>
            <a:endParaRPr lang="en-US" sz="1400" dirty="0" smtClean="0"/>
          </a:p>
          <a:p>
            <a:r>
              <a:rPr lang="en-US" sz="1400" dirty="0" err="1" smtClean="0"/>
              <a:t>Keras</a:t>
            </a:r>
            <a:r>
              <a:rPr lang="en-US" sz="1400" dirty="0" smtClean="0"/>
              <a:t> Basics</a:t>
            </a:r>
          </a:p>
          <a:p>
            <a:r>
              <a:rPr lang="en-US" sz="1400" dirty="0" smtClean="0"/>
              <a:t>MLP</a:t>
            </a:r>
            <a:endParaRPr lang="en-US" sz="1400" dirty="0"/>
          </a:p>
          <a:p>
            <a:endParaRPr lang="en-US" sz="1400" dirty="0"/>
          </a:p>
          <a:p>
            <a:pPr marL="342900" indent="-342900">
              <a:buAutoNum type="arabicPeriod" startAt="2"/>
            </a:pPr>
            <a:endParaRPr lang="en-US" sz="1400" dirty="0" smtClean="0"/>
          </a:p>
          <a:p>
            <a:endParaRPr lang="en-US" sz="1400" dirty="0" smtClean="0"/>
          </a:p>
        </p:txBody>
      </p:sp>
      <p:sp>
        <p:nvSpPr>
          <p:cNvPr id="8" name="Rechteck 7"/>
          <p:cNvSpPr/>
          <p:nvPr/>
        </p:nvSpPr>
        <p:spPr>
          <a:xfrm>
            <a:off x="3597090" y="1046689"/>
            <a:ext cx="304855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Tuesday</a:t>
            </a:r>
          </a:p>
          <a:p>
            <a:endParaRPr lang="en-US" sz="1800" b="1" u="sng" dirty="0" smtClean="0"/>
          </a:p>
          <a:p>
            <a:r>
              <a:rPr lang="en-US" sz="1400" dirty="0" smtClean="0"/>
              <a:t>Convolutional Neuronal Networks </a:t>
            </a:r>
          </a:p>
          <a:p>
            <a:r>
              <a:rPr lang="en-US" sz="1400" dirty="0" err="1" smtClean="0"/>
              <a:t>BatchNorm</a:t>
            </a:r>
            <a:endParaRPr lang="en-US" sz="1400" dirty="0" smtClean="0"/>
          </a:p>
          <a:p>
            <a:r>
              <a:rPr lang="en-US" sz="1400" dirty="0" smtClean="0"/>
              <a:t>Activation Maps</a:t>
            </a:r>
          </a:p>
          <a:p>
            <a:r>
              <a:rPr lang="en-US" sz="1400" dirty="0" smtClean="0"/>
              <a:t>CAM/</a:t>
            </a:r>
            <a:r>
              <a:rPr lang="en-US" sz="1400" dirty="0" err="1" smtClean="0"/>
              <a:t>GradCam</a:t>
            </a:r>
            <a:endParaRPr lang="en-US" sz="1400" dirty="0" smtClean="0"/>
          </a:p>
        </p:txBody>
      </p:sp>
      <p:sp>
        <p:nvSpPr>
          <p:cNvPr id="9" name="Rechteck 8"/>
          <p:cNvSpPr/>
          <p:nvPr/>
        </p:nvSpPr>
        <p:spPr>
          <a:xfrm>
            <a:off x="6705601" y="1057058"/>
            <a:ext cx="294994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Wednesday</a:t>
            </a:r>
          </a:p>
          <a:p>
            <a:endParaRPr lang="en-US" sz="1800" b="1" u="sng" dirty="0" smtClean="0"/>
          </a:p>
          <a:p>
            <a:r>
              <a:rPr lang="en-US" sz="1400" dirty="0" smtClean="0"/>
              <a:t>Recurrent Neural Networks</a:t>
            </a:r>
          </a:p>
          <a:p>
            <a:r>
              <a:rPr lang="en-US" sz="1400" dirty="0" smtClean="0"/>
              <a:t>GAN</a:t>
            </a:r>
          </a:p>
          <a:p>
            <a:r>
              <a:rPr lang="en-US" sz="1400" dirty="0" err="1" smtClean="0"/>
              <a:t>Autoencoder</a:t>
            </a:r>
            <a:r>
              <a:rPr lang="en-US" sz="1400" dirty="0" smtClean="0"/>
              <a:t>/VAE</a:t>
            </a:r>
          </a:p>
          <a:p>
            <a:endParaRPr lang="en-US" sz="1400" dirty="0" smtClean="0"/>
          </a:p>
        </p:txBody>
      </p:sp>
      <p:sp>
        <p:nvSpPr>
          <p:cNvPr id="10" name="Rechteck 9"/>
          <p:cNvSpPr/>
          <p:nvPr/>
        </p:nvSpPr>
        <p:spPr>
          <a:xfrm>
            <a:off x="9655541" y="1070924"/>
            <a:ext cx="29499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Thursday </a:t>
            </a:r>
          </a:p>
          <a:p>
            <a:endParaRPr lang="en-US" sz="1800" b="1" u="sng" dirty="0" smtClean="0"/>
          </a:p>
          <a:p>
            <a:r>
              <a:rPr lang="en-US" sz="1400" dirty="0" smtClean="0"/>
              <a:t>Do it yourself! </a:t>
            </a:r>
            <a:r>
              <a:rPr lang="en-US" sz="1400" dirty="0" err="1" smtClean="0"/>
              <a:t>Hackday</a:t>
            </a:r>
            <a:r>
              <a:rPr lang="en-US" sz="14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80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High Performance Computing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79061" y="1030075"/>
            <a:ext cx="104632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Through this course we will </a:t>
            </a:r>
            <a:r>
              <a:rPr lang="en-US" sz="1400" b="1" dirty="0" smtClean="0"/>
              <a:t>need compute power</a:t>
            </a:r>
            <a:r>
              <a:rPr lang="en-US" sz="1400" dirty="0" smtClean="0"/>
              <a:t> that could exceed the limitations of your PC/Laptop at home. </a:t>
            </a:r>
          </a:p>
          <a:p>
            <a:r>
              <a:rPr lang="en-US" sz="1400" dirty="0" smtClean="0"/>
              <a:t>To run everything smoothly we are lucky to be supported by the TU Dresden Supercomputer </a:t>
            </a:r>
            <a:r>
              <a:rPr lang="en-US" sz="1400" b="1" dirty="0" smtClean="0"/>
              <a:t>TAURUS</a:t>
            </a:r>
            <a:r>
              <a:rPr lang="en-US" sz="1400" dirty="0" smtClean="0"/>
              <a:t>. This so called </a:t>
            </a:r>
            <a:r>
              <a:rPr lang="en-US" sz="1400" b="1" dirty="0" err="1" smtClean="0"/>
              <a:t>H</a:t>
            </a:r>
            <a:r>
              <a:rPr lang="en-US" sz="1400" dirty="0" err="1" smtClean="0"/>
              <a:t>ight</a:t>
            </a:r>
            <a:r>
              <a:rPr lang="en-US" sz="1400" dirty="0" smtClean="0"/>
              <a:t> </a:t>
            </a:r>
            <a:r>
              <a:rPr lang="en-US" sz="1400" b="1" dirty="0" smtClean="0"/>
              <a:t>P</a:t>
            </a:r>
            <a:r>
              <a:rPr lang="en-US" sz="1400" dirty="0" smtClean="0"/>
              <a:t>erformance </a:t>
            </a:r>
            <a:r>
              <a:rPr lang="en-US" sz="1400" b="1" dirty="0" smtClean="0"/>
              <a:t>C</a:t>
            </a:r>
            <a:r>
              <a:rPr lang="en-US" sz="1400" dirty="0" smtClean="0"/>
              <a:t>omputing (HPC) System is not accessible to public use and can only be used from the inside of TU Dresden Network</a:t>
            </a:r>
            <a:endParaRPr lang="de-DE" sz="14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20" y="1867636"/>
            <a:ext cx="4873514" cy="1267856"/>
          </a:xfrm>
          <a:prstGeom prst="rect">
            <a:avLst/>
          </a:prstGeom>
        </p:spPr>
      </p:pic>
      <p:pic>
        <p:nvPicPr>
          <p:cNvPr id="1026" name="Picture 2" descr="https://insertmedia.bing.office.net/th/id/OIP.RMui8jdIP_cWzeQhQou9eAHaFg?w=199&amp;h=148&amp;c=8&amp;rs=1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483" y="4232715"/>
            <a:ext cx="1769661" cy="11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3479180" y="3710717"/>
            <a:ext cx="5285678" cy="2298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3620838" y="3483842"/>
            <a:ext cx="135677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600" dirty="0" smtClean="0"/>
              <a:t>HPC Cluster</a:t>
            </a:r>
            <a:endParaRPr lang="de-DE" sz="1600" dirty="0"/>
          </a:p>
        </p:txBody>
      </p:sp>
      <p:pic>
        <p:nvPicPr>
          <p:cNvPr id="1028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5" y="4080321"/>
            <a:ext cx="1540856" cy="11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2359348" y="4569149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874712" y="3973053"/>
            <a:ext cx="102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Your PC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130543" y="5122116"/>
            <a:ext cx="1348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requesting compute power</a:t>
            </a:r>
            <a:endParaRPr lang="de-DE" dirty="0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5646258" y="2854712"/>
            <a:ext cx="1189440" cy="1118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5646258" y="3947415"/>
            <a:ext cx="3035625" cy="1938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205558" y="2854712"/>
            <a:ext cx="1476325" cy="1092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1"/>
          <p:cNvSpPr txBox="1">
            <a:spLocks/>
          </p:cNvSpPr>
          <p:nvPr/>
        </p:nvSpPr>
        <p:spPr>
          <a:xfrm>
            <a:off x="3887094" y="3851109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Slurm</a:t>
            </a:r>
            <a:r>
              <a:rPr lang="de-DE" sz="1400" b="0" dirty="0" smtClean="0"/>
              <a:t> System</a:t>
            </a:r>
            <a:endParaRPr lang="de-DE" sz="1400" b="0" dirty="0"/>
          </a:p>
        </p:txBody>
      </p:sp>
      <p:pic>
        <p:nvPicPr>
          <p:cNvPr id="2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48" y="4011654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469487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525837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el 1"/>
          <p:cNvSpPr txBox="1">
            <a:spLocks/>
          </p:cNvSpPr>
          <p:nvPr/>
        </p:nvSpPr>
        <p:spPr>
          <a:xfrm>
            <a:off x="6987234" y="4510437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Node</a:t>
            </a:r>
            <a:endParaRPr lang="de-DE" sz="1400" b="0" dirty="0"/>
          </a:p>
        </p:txBody>
      </p:sp>
      <p:sp>
        <p:nvSpPr>
          <p:cNvPr id="25" name="Titel 1"/>
          <p:cNvSpPr txBox="1">
            <a:spLocks/>
          </p:cNvSpPr>
          <p:nvPr/>
        </p:nvSpPr>
        <p:spPr>
          <a:xfrm>
            <a:off x="7560586" y="4056244"/>
            <a:ext cx="1131013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100" b="0" dirty="0"/>
              <a:t> </a:t>
            </a:r>
            <a:r>
              <a:rPr lang="de-DE" sz="1100" b="0" dirty="0" smtClean="0"/>
              <a:t> 7 CPU = 1 GPU</a:t>
            </a:r>
          </a:p>
          <a:p>
            <a:endParaRPr lang="de-DE" sz="300" b="0" dirty="0" smtClean="0"/>
          </a:p>
          <a:p>
            <a:r>
              <a:rPr lang="de-DE" sz="1000" b="0" dirty="0" smtClean="0"/>
              <a:t>(</a:t>
            </a:r>
            <a:r>
              <a:rPr lang="de-DE" sz="1000" b="0" dirty="0" err="1" smtClean="0"/>
              <a:t>Up</a:t>
            </a:r>
            <a:r>
              <a:rPr lang="de-DE" sz="1000" b="0" dirty="0" smtClean="0"/>
              <a:t> </a:t>
            </a:r>
            <a:r>
              <a:rPr lang="de-DE" sz="1000" b="0" dirty="0" err="1" smtClean="0"/>
              <a:t>tp</a:t>
            </a:r>
            <a:r>
              <a:rPr lang="de-DE" sz="1000" b="0" dirty="0" smtClean="0"/>
              <a:t> 4 GPU per </a:t>
            </a:r>
            <a:r>
              <a:rPr lang="de-DE" sz="1000" b="0" dirty="0" err="1" smtClean="0"/>
              <a:t>Node</a:t>
            </a:r>
            <a:r>
              <a:rPr lang="de-DE" sz="1000" b="0" dirty="0" smtClean="0"/>
              <a:t>)</a:t>
            </a:r>
            <a:endParaRPr lang="de-DE" sz="1000" b="0" dirty="0"/>
          </a:p>
        </p:txBody>
      </p:sp>
      <p:cxnSp>
        <p:nvCxnSpPr>
          <p:cNvPr id="19" name="Gewinkelter Verbinder 18"/>
          <p:cNvCxnSpPr>
            <a:stCxn id="1028" idx="3"/>
            <a:endCxn id="21" idx="1"/>
          </p:cNvCxnSpPr>
          <p:nvPr/>
        </p:nvCxnSpPr>
        <p:spPr>
          <a:xfrm flipV="1">
            <a:off x="5151241" y="4279966"/>
            <a:ext cx="1688107" cy="364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r Verbinder 26"/>
          <p:cNvCxnSpPr>
            <a:stCxn id="1028" idx="3"/>
            <a:endCxn id="22" idx="1"/>
          </p:cNvCxnSpPr>
          <p:nvPr/>
        </p:nvCxnSpPr>
        <p:spPr>
          <a:xfrm>
            <a:off x="5151241" y="4644793"/>
            <a:ext cx="1696540" cy="3183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winkelter Verbinder 28"/>
          <p:cNvCxnSpPr>
            <a:stCxn id="1028" idx="3"/>
            <a:endCxn id="23" idx="1"/>
          </p:cNvCxnSpPr>
          <p:nvPr/>
        </p:nvCxnSpPr>
        <p:spPr>
          <a:xfrm>
            <a:off x="5151241" y="4644793"/>
            <a:ext cx="1696540" cy="8818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9031457" y="5543045"/>
            <a:ext cx="535168" cy="4255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itel 1"/>
          <p:cNvSpPr txBox="1">
            <a:spLocks/>
          </p:cNvSpPr>
          <p:nvPr/>
        </p:nvSpPr>
        <p:spPr>
          <a:xfrm>
            <a:off x="9669733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smtClean="0"/>
              <a:t>Free</a:t>
            </a:r>
            <a:endParaRPr lang="de-DE" sz="1400" b="0" dirty="0"/>
          </a:p>
        </p:txBody>
      </p:sp>
      <p:sp>
        <p:nvSpPr>
          <p:cNvPr id="38" name="Rechteck 37"/>
          <p:cNvSpPr/>
          <p:nvPr/>
        </p:nvSpPr>
        <p:spPr>
          <a:xfrm>
            <a:off x="10224547" y="5541472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itel 1"/>
          <p:cNvSpPr txBox="1">
            <a:spLocks/>
          </p:cNvSpPr>
          <p:nvPr/>
        </p:nvSpPr>
        <p:spPr>
          <a:xfrm>
            <a:off x="10905508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Occupied</a:t>
            </a:r>
            <a:endParaRPr lang="de-DE" sz="1400" b="0" dirty="0"/>
          </a:p>
        </p:txBody>
      </p:sp>
      <p:pic>
        <p:nvPicPr>
          <p:cNvPr id="4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04" y="525254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76" y="469051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hteck 49"/>
          <p:cNvSpPr/>
          <p:nvPr/>
        </p:nvSpPr>
        <p:spPr>
          <a:xfrm>
            <a:off x="3431956" y="5224719"/>
            <a:ext cx="2278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Checking for available resource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775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High Performance Computing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79061" y="1030075"/>
            <a:ext cx="104632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Through this course we will </a:t>
            </a:r>
            <a:r>
              <a:rPr lang="en-US" sz="1400" b="1" dirty="0" smtClean="0"/>
              <a:t>need compute power</a:t>
            </a:r>
            <a:r>
              <a:rPr lang="en-US" sz="1400" dirty="0" smtClean="0"/>
              <a:t> that could exceed the limitations of your PC/Laptop at home. </a:t>
            </a:r>
          </a:p>
          <a:p>
            <a:r>
              <a:rPr lang="en-US" sz="1400" dirty="0" smtClean="0"/>
              <a:t>To run everything smoothly we are lucky to be supported by the TU Dresden Supercomputer </a:t>
            </a:r>
            <a:r>
              <a:rPr lang="en-US" sz="1400" b="1" dirty="0" smtClean="0"/>
              <a:t>TAURUS</a:t>
            </a:r>
            <a:r>
              <a:rPr lang="en-US" sz="1400" dirty="0" smtClean="0"/>
              <a:t>. This so called </a:t>
            </a:r>
            <a:r>
              <a:rPr lang="en-US" sz="1400" b="1" dirty="0" err="1" smtClean="0"/>
              <a:t>H</a:t>
            </a:r>
            <a:r>
              <a:rPr lang="en-US" sz="1400" dirty="0" err="1" smtClean="0"/>
              <a:t>ight</a:t>
            </a:r>
            <a:r>
              <a:rPr lang="en-US" sz="1400" dirty="0" smtClean="0"/>
              <a:t> </a:t>
            </a:r>
            <a:r>
              <a:rPr lang="en-US" sz="1400" b="1" dirty="0" smtClean="0"/>
              <a:t>P</a:t>
            </a:r>
            <a:r>
              <a:rPr lang="en-US" sz="1400" dirty="0" smtClean="0"/>
              <a:t>erformance </a:t>
            </a:r>
            <a:r>
              <a:rPr lang="en-US" sz="1400" b="1" dirty="0" smtClean="0"/>
              <a:t>C</a:t>
            </a:r>
            <a:r>
              <a:rPr lang="en-US" sz="1400" dirty="0" smtClean="0"/>
              <a:t>omputing (HPC) System is not accessible to public use and can only be used from the inside of TU Dresden Network</a:t>
            </a:r>
            <a:endParaRPr lang="de-DE" sz="14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20" y="1867636"/>
            <a:ext cx="4873514" cy="1267856"/>
          </a:xfrm>
          <a:prstGeom prst="rect">
            <a:avLst/>
          </a:prstGeom>
        </p:spPr>
      </p:pic>
      <p:pic>
        <p:nvPicPr>
          <p:cNvPr id="1026" name="Picture 2" descr="https://insertmedia.bing.office.net/th/id/OIP.RMui8jdIP_cWzeQhQou9eAHaFg?w=199&amp;h=148&amp;c=8&amp;rs=1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483" y="4232715"/>
            <a:ext cx="1769661" cy="11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3479180" y="3710717"/>
            <a:ext cx="5285678" cy="2298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3620838" y="3483842"/>
            <a:ext cx="135677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600" dirty="0" smtClean="0"/>
              <a:t>HPC Cluster</a:t>
            </a:r>
            <a:endParaRPr lang="de-DE" sz="1600" dirty="0"/>
          </a:p>
        </p:txBody>
      </p:sp>
      <p:pic>
        <p:nvPicPr>
          <p:cNvPr id="1028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5" y="4080321"/>
            <a:ext cx="1540856" cy="11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2359348" y="4569149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874712" y="3973053"/>
            <a:ext cx="102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Your PC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130543" y="5122116"/>
            <a:ext cx="1348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requesting compute power</a:t>
            </a:r>
            <a:endParaRPr lang="de-DE" dirty="0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5646258" y="2854712"/>
            <a:ext cx="1189440" cy="1118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>
            <a:off x="3431956" y="5224719"/>
            <a:ext cx="2278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Checking for available resource</a:t>
            </a:r>
            <a:endParaRPr lang="de-DE" sz="1400" dirty="0"/>
          </a:p>
        </p:txBody>
      </p:sp>
      <p:sp>
        <p:nvSpPr>
          <p:cNvPr id="15" name="Rechteck 14"/>
          <p:cNvSpPr/>
          <p:nvPr/>
        </p:nvSpPr>
        <p:spPr>
          <a:xfrm>
            <a:off x="5646258" y="3947415"/>
            <a:ext cx="3035625" cy="1938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205558" y="2854712"/>
            <a:ext cx="1476325" cy="1092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1"/>
          <p:cNvSpPr txBox="1">
            <a:spLocks/>
          </p:cNvSpPr>
          <p:nvPr/>
        </p:nvSpPr>
        <p:spPr>
          <a:xfrm>
            <a:off x="3887094" y="3851109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Slurm</a:t>
            </a:r>
            <a:r>
              <a:rPr lang="de-DE" sz="1400" b="0" dirty="0" smtClean="0"/>
              <a:t> System</a:t>
            </a:r>
            <a:endParaRPr lang="de-DE" sz="1400" b="0" dirty="0"/>
          </a:p>
        </p:txBody>
      </p:sp>
      <p:pic>
        <p:nvPicPr>
          <p:cNvPr id="2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48" y="4011654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469487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525837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el 1"/>
          <p:cNvSpPr txBox="1">
            <a:spLocks/>
          </p:cNvSpPr>
          <p:nvPr/>
        </p:nvSpPr>
        <p:spPr>
          <a:xfrm>
            <a:off x="6987234" y="4510437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Node</a:t>
            </a:r>
            <a:endParaRPr lang="de-DE" sz="1400" b="0" dirty="0"/>
          </a:p>
        </p:txBody>
      </p:sp>
      <p:cxnSp>
        <p:nvCxnSpPr>
          <p:cNvPr id="19" name="Gewinkelter Verbinder 18"/>
          <p:cNvCxnSpPr>
            <a:stCxn id="1028" idx="3"/>
            <a:endCxn id="21" idx="1"/>
          </p:cNvCxnSpPr>
          <p:nvPr/>
        </p:nvCxnSpPr>
        <p:spPr>
          <a:xfrm flipV="1">
            <a:off x="5151241" y="4279966"/>
            <a:ext cx="1688107" cy="364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r Verbinder 26"/>
          <p:cNvCxnSpPr>
            <a:stCxn id="1028" idx="3"/>
            <a:endCxn id="22" idx="1"/>
          </p:cNvCxnSpPr>
          <p:nvPr/>
        </p:nvCxnSpPr>
        <p:spPr>
          <a:xfrm>
            <a:off x="5151241" y="4644793"/>
            <a:ext cx="1696540" cy="3183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winkelter Verbinder 28"/>
          <p:cNvCxnSpPr>
            <a:stCxn id="1028" idx="3"/>
            <a:endCxn id="23" idx="1"/>
          </p:cNvCxnSpPr>
          <p:nvPr/>
        </p:nvCxnSpPr>
        <p:spPr>
          <a:xfrm>
            <a:off x="5151241" y="4644793"/>
            <a:ext cx="1696540" cy="881889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9031457" y="5543045"/>
            <a:ext cx="535168" cy="4255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itel 1"/>
          <p:cNvSpPr txBox="1">
            <a:spLocks/>
          </p:cNvSpPr>
          <p:nvPr/>
        </p:nvSpPr>
        <p:spPr>
          <a:xfrm>
            <a:off x="9669733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smtClean="0"/>
              <a:t>Free</a:t>
            </a:r>
            <a:endParaRPr lang="de-DE" sz="1400" b="0" dirty="0"/>
          </a:p>
        </p:txBody>
      </p:sp>
      <p:sp>
        <p:nvSpPr>
          <p:cNvPr id="38" name="Rechteck 37"/>
          <p:cNvSpPr/>
          <p:nvPr/>
        </p:nvSpPr>
        <p:spPr>
          <a:xfrm>
            <a:off x="10224547" y="5541472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itel 1"/>
          <p:cNvSpPr txBox="1">
            <a:spLocks/>
          </p:cNvSpPr>
          <p:nvPr/>
        </p:nvSpPr>
        <p:spPr>
          <a:xfrm>
            <a:off x="10905508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Occupied</a:t>
            </a:r>
            <a:endParaRPr lang="de-DE" sz="1400" b="0" dirty="0"/>
          </a:p>
        </p:txBody>
      </p:sp>
      <p:pic>
        <p:nvPicPr>
          <p:cNvPr id="4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04" y="525254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76" y="469051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hteck 30"/>
          <p:cNvSpPr/>
          <p:nvPr/>
        </p:nvSpPr>
        <p:spPr>
          <a:xfrm>
            <a:off x="6942440" y="5305229"/>
            <a:ext cx="535168" cy="4255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6946406" y="4746039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953704" y="4056195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7854449" y="5294977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7854449" y="4733091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3171658" y="1091229"/>
            <a:ext cx="3574638" cy="1938992"/>
          </a:xfrm>
          <a:prstGeom prst="rect">
            <a:avLst/>
          </a:prstGeom>
          <a:solidFill>
            <a:schemeClr val="tx1"/>
          </a:solidFill>
          <a:ln w="63500">
            <a:solidFill>
              <a:srgbClr val="9FD6FF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>
                <a:solidFill>
                  <a:schemeClr val="bg1"/>
                </a:solidFill>
              </a:rPr>
              <a:t>Slurm</a:t>
            </a:r>
            <a:r>
              <a:rPr lang="en-US" sz="2000" dirty="0" smtClean="0">
                <a:solidFill>
                  <a:schemeClr val="bg1"/>
                </a:solidFill>
              </a:rPr>
              <a:t> will allocate the resources requested by you without checking for sanity.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(If you need more request more. But </a:t>
            </a:r>
            <a:r>
              <a:rPr lang="en-US" sz="2000" b="1" dirty="0" smtClean="0">
                <a:solidFill>
                  <a:schemeClr val="bg1"/>
                </a:solidFill>
              </a:rPr>
              <a:t>be humble</a:t>
            </a:r>
            <a:r>
              <a:rPr lang="en-US" sz="2000" dirty="0" smtClean="0">
                <a:solidFill>
                  <a:schemeClr val="bg1"/>
                </a:solidFill>
              </a:rPr>
              <a:t>!)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9" name="Gewitterblitz 8"/>
          <p:cNvSpPr/>
          <p:nvPr/>
        </p:nvSpPr>
        <p:spPr>
          <a:xfrm>
            <a:off x="1386102" y="1091229"/>
            <a:ext cx="1533162" cy="193899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/>
          <p:cNvSpPr/>
          <p:nvPr/>
        </p:nvSpPr>
        <p:spPr>
          <a:xfrm flipH="1">
            <a:off x="6987234" y="1104191"/>
            <a:ext cx="1709194" cy="193899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itel 1"/>
          <p:cNvSpPr txBox="1">
            <a:spLocks/>
          </p:cNvSpPr>
          <p:nvPr/>
        </p:nvSpPr>
        <p:spPr>
          <a:xfrm>
            <a:off x="7560586" y="4056244"/>
            <a:ext cx="1131013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100" b="0" dirty="0"/>
              <a:t> </a:t>
            </a:r>
            <a:r>
              <a:rPr lang="de-DE" sz="1100" b="0" dirty="0" smtClean="0"/>
              <a:t> 7 CPU = 1 GPU</a:t>
            </a:r>
          </a:p>
          <a:p>
            <a:endParaRPr lang="de-DE" sz="300" b="0" dirty="0" smtClean="0"/>
          </a:p>
          <a:p>
            <a:r>
              <a:rPr lang="de-DE" sz="1000" b="0" dirty="0" smtClean="0"/>
              <a:t>(</a:t>
            </a:r>
            <a:r>
              <a:rPr lang="de-DE" sz="1000" b="0" dirty="0" err="1" smtClean="0"/>
              <a:t>Up</a:t>
            </a:r>
            <a:r>
              <a:rPr lang="de-DE" sz="1000" b="0" dirty="0" smtClean="0"/>
              <a:t> </a:t>
            </a:r>
            <a:r>
              <a:rPr lang="de-DE" sz="1000" b="0" dirty="0" err="1" smtClean="0"/>
              <a:t>tp</a:t>
            </a:r>
            <a:r>
              <a:rPr lang="de-DE" sz="1000" b="0" dirty="0" smtClean="0"/>
              <a:t> 4 GPU per </a:t>
            </a:r>
            <a:r>
              <a:rPr lang="de-DE" sz="1000" b="0" dirty="0" err="1" smtClean="0"/>
              <a:t>Node</a:t>
            </a:r>
            <a:r>
              <a:rPr lang="de-DE" sz="1000" b="0" dirty="0" smtClean="0"/>
              <a:t>)</a:t>
            </a:r>
            <a:endParaRPr lang="de-DE" sz="1000" b="0" dirty="0"/>
          </a:p>
        </p:txBody>
      </p:sp>
    </p:spTree>
    <p:extLst>
      <p:ext uri="{BB962C8B-B14F-4D97-AF65-F5344CB8AC3E}">
        <p14:creationId xmlns:p14="http://schemas.microsoft.com/office/powerpoint/2010/main" val="195489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076318" y="1393809"/>
            <a:ext cx="458760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>
                <a:solidFill>
                  <a:srgbClr val="40779E"/>
                </a:solidFill>
                <a:latin typeface="Verdana" panose="020B0604030504040204" pitchFamily="34" charset="0"/>
                <a:hlinkClick r:id="rId2"/>
              </a:rPr>
              <a:t>https://taurus.hrsk.tu-dresden.de/jupyter</a:t>
            </a:r>
            <a:endParaRPr lang="de-DE" dirty="0"/>
          </a:p>
        </p:txBody>
      </p:sp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connect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HPC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6060" t="9803" r="46343" b="85097"/>
          <a:stretch/>
        </p:blipFill>
        <p:spPr>
          <a:xfrm>
            <a:off x="7381826" y="1771476"/>
            <a:ext cx="1493520" cy="56388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844256" y="1075834"/>
            <a:ext cx="8792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Make </a:t>
            </a:r>
            <a:r>
              <a:rPr lang="en-US" sz="1800" dirty="0" smtClean="0"/>
              <a:t>sure your </a:t>
            </a:r>
            <a:r>
              <a:rPr lang="en-US" sz="1800" dirty="0" smtClean="0"/>
              <a:t>you are connecting from the secure network </a:t>
            </a:r>
            <a:r>
              <a:rPr lang="en-US" sz="1800" b="1" dirty="0" smtClean="0"/>
              <a:t>within</a:t>
            </a:r>
            <a:r>
              <a:rPr lang="en-US" sz="1800" dirty="0" smtClean="0"/>
              <a:t> TU Dresden!</a:t>
            </a:r>
          </a:p>
          <a:p>
            <a:r>
              <a:rPr lang="de-DE" sz="1800" dirty="0" smtClean="0"/>
              <a:t>Go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browser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visit</a:t>
            </a:r>
            <a:r>
              <a:rPr lang="de-DE" sz="1800" dirty="0" smtClean="0"/>
              <a:t>:</a:t>
            </a:r>
            <a:endParaRPr lang="de-DE" sz="1800" dirty="0"/>
          </a:p>
        </p:txBody>
      </p:sp>
      <p:sp>
        <p:nvSpPr>
          <p:cNvPr id="8" name="Rechteck 7"/>
          <p:cNvSpPr/>
          <p:nvPr/>
        </p:nvSpPr>
        <p:spPr>
          <a:xfrm>
            <a:off x="874711" y="1893054"/>
            <a:ext cx="10580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within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TU </a:t>
            </a:r>
            <a:r>
              <a:rPr lang="de-DE" sz="1800" dirty="0" err="1" smtClean="0"/>
              <a:t>network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click</a:t>
            </a:r>
            <a:r>
              <a:rPr lang="de-DE" sz="1800" dirty="0" smtClean="0"/>
              <a:t> on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button</a:t>
            </a:r>
            <a:r>
              <a:rPr lang="de-DE" sz="1800" dirty="0" smtClean="0"/>
              <a:t> 		         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enter</a:t>
            </a:r>
            <a:r>
              <a:rPr lang="de-DE" sz="1800" dirty="0" smtClean="0"/>
              <a:t> </a:t>
            </a:r>
            <a:r>
              <a:rPr lang="de-DE" sz="1800" dirty="0" err="1" smtClean="0"/>
              <a:t>this</a:t>
            </a:r>
            <a:r>
              <a:rPr lang="de-DE" sz="1800" dirty="0" smtClean="0"/>
              <a:t> </a:t>
            </a:r>
            <a:r>
              <a:rPr lang="de-DE" sz="1800" dirty="0" err="1" smtClean="0"/>
              <a:t>screen</a:t>
            </a:r>
            <a:endParaRPr lang="de-DE" sz="1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20" y="2598420"/>
            <a:ext cx="3371718" cy="283118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566175" y="3067476"/>
            <a:ext cx="452033" cy="280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Mouse &lt;strong&gt;Cursor&lt;/strong&gt; 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2867142" y="3122770"/>
            <a:ext cx="607990" cy="60799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234326" y="3562176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04" y="2585144"/>
            <a:ext cx="3040348" cy="3076639"/>
          </a:xfrm>
          <a:prstGeom prst="rect">
            <a:avLst/>
          </a:prstGeom>
        </p:spPr>
      </p:pic>
      <p:sp>
        <p:nvSpPr>
          <p:cNvPr id="13" name="Pfeil nach rechts 12"/>
          <p:cNvSpPr/>
          <p:nvPr/>
        </p:nvSpPr>
        <p:spPr>
          <a:xfrm>
            <a:off x="3967453" y="4050093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4076318" y="4403297"/>
            <a:ext cx="915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Check</a:t>
            </a:r>
            <a:endParaRPr lang="de-DE" sz="1800" dirty="0"/>
          </a:p>
        </p:txBody>
      </p:sp>
      <p:sp>
        <p:nvSpPr>
          <p:cNvPr id="15" name="Rechteck 14"/>
          <p:cNvSpPr/>
          <p:nvPr/>
        </p:nvSpPr>
        <p:spPr>
          <a:xfrm>
            <a:off x="4594282" y="5381140"/>
            <a:ext cx="3098598" cy="32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Mouse &lt;strong&gt;Cursor&lt;/strong&gt; 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6281515" y="5425298"/>
            <a:ext cx="607990" cy="60799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6648699" y="5864704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sp>
        <p:nvSpPr>
          <p:cNvPr id="18" name="Pfeil nach rechts 17"/>
          <p:cNvSpPr/>
          <p:nvPr/>
        </p:nvSpPr>
        <p:spPr>
          <a:xfrm>
            <a:off x="7381826" y="4076320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7475069" y="4403297"/>
            <a:ext cx="915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Wait</a:t>
            </a:r>
            <a:endParaRPr lang="de-DE" sz="1800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r="20969"/>
          <a:stretch/>
        </p:blipFill>
        <p:spPr>
          <a:xfrm>
            <a:off x="8447025" y="2653823"/>
            <a:ext cx="3385374" cy="653199"/>
          </a:xfrm>
          <a:prstGeom prst="rect">
            <a:avLst/>
          </a:prstGeom>
        </p:spPr>
      </p:pic>
      <p:sp>
        <p:nvSpPr>
          <p:cNvPr id="22" name="AutoShape 2" descr="Project Jupyter – Wikipedia"/>
          <p:cNvSpPr>
            <a:spLocks noChangeAspect="1" noChangeArrowheads="1"/>
          </p:cNvSpPr>
          <p:nvPr/>
        </p:nvSpPr>
        <p:spPr bwMode="auto">
          <a:xfrm>
            <a:off x="155575" y="-822325"/>
            <a:ext cx="1485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86" y="3562176"/>
            <a:ext cx="1439270" cy="1674535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5667957" y="4529703"/>
            <a:ext cx="1550990" cy="193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15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AutoShape 2" descr="Project Jupyter – Wikipedia"/>
          <p:cNvSpPr>
            <a:spLocks noChangeAspect="1" noChangeArrowheads="1"/>
          </p:cNvSpPr>
          <p:nvPr/>
        </p:nvSpPr>
        <p:spPr bwMode="auto">
          <a:xfrm>
            <a:off x="155575" y="-822325"/>
            <a:ext cx="1485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02" y="1984999"/>
            <a:ext cx="10058400" cy="29177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443" y="2853203"/>
            <a:ext cx="4003877" cy="224217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947383" y="1236346"/>
            <a:ext cx="5489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This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„</a:t>
            </a:r>
            <a:r>
              <a:rPr lang="de-DE" sz="1800" dirty="0" err="1" smtClean="0"/>
              <a:t>home</a:t>
            </a:r>
            <a:r>
              <a:rPr lang="de-DE" sz="1800" dirty="0" smtClean="0"/>
              <a:t>“ </a:t>
            </a:r>
            <a:r>
              <a:rPr lang="de-DE" sz="1800" dirty="0" err="1" smtClean="0"/>
              <a:t>screen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Jupyter</a:t>
            </a:r>
            <a:r>
              <a:rPr lang="de-DE" sz="1800" dirty="0" smtClean="0"/>
              <a:t> on </a:t>
            </a:r>
            <a:r>
              <a:rPr lang="de-DE" sz="1800" dirty="0" err="1" smtClean="0"/>
              <a:t>the</a:t>
            </a:r>
            <a:r>
              <a:rPr lang="de-DE" sz="1800" dirty="0" smtClean="0"/>
              <a:t> HPC</a:t>
            </a:r>
            <a:endParaRPr lang="de-DE" sz="1800" dirty="0"/>
          </a:p>
        </p:txBody>
      </p:sp>
      <p:sp>
        <p:nvSpPr>
          <p:cNvPr id="10" name="Rechteck 9"/>
          <p:cNvSpPr/>
          <p:nvPr/>
        </p:nvSpPr>
        <p:spPr>
          <a:xfrm>
            <a:off x="8820618" y="5201396"/>
            <a:ext cx="920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b="1" dirty="0" err="1" smtClean="0"/>
              <a:t>Yep</a:t>
            </a:r>
            <a:r>
              <a:rPr lang="de-DE" sz="1800" b="1" dirty="0" smtClean="0"/>
              <a:t>! </a:t>
            </a:r>
            <a:r>
              <a:rPr lang="de-DE" sz="1800" b="1" dirty="0" smtClean="0">
                <a:sym typeface="Wingdings" panose="05000000000000000000" pitchFamily="2" charset="2"/>
              </a:rPr>
              <a:t></a:t>
            </a:r>
            <a:endParaRPr lang="de-DE" sz="1800" b="1" dirty="0"/>
          </a:p>
        </p:txBody>
      </p:sp>
      <p:sp>
        <p:nvSpPr>
          <p:cNvPr id="12" name="Titel 3"/>
          <p:cNvSpPr txBox="1">
            <a:spLocks/>
          </p:cNvSpPr>
          <p:nvPr/>
        </p:nvSpPr>
        <p:spPr>
          <a:xfrm>
            <a:off x="1027113" y="498475"/>
            <a:ext cx="10488828" cy="44342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connect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HPC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874712" y="5201396"/>
            <a:ext cx="581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screen</a:t>
            </a:r>
            <a:r>
              <a:rPr lang="de-DE" sz="1800" dirty="0" smtClean="0"/>
              <a:t> will </a:t>
            </a:r>
            <a:r>
              <a:rPr lang="de-DE" sz="1800" dirty="0" err="1" smtClean="0"/>
              <a:t>look</a:t>
            </a:r>
            <a:r>
              <a:rPr lang="de-DE" sz="1800" dirty="0" smtClean="0"/>
              <a:t> a </a:t>
            </a:r>
            <a:r>
              <a:rPr lang="de-DE" sz="1800" dirty="0" err="1" smtClean="0"/>
              <a:t>little</a:t>
            </a:r>
            <a:r>
              <a:rPr lang="de-DE" sz="1800" dirty="0" smtClean="0"/>
              <a:t> different but </a:t>
            </a:r>
            <a:r>
              <a:rPr lang="de-DE" sz="1800" dirty="0" err="1" smtClean="0"/>
              <a:t>don‘t</a:t>
            </a:r>
            <a:r>
              <a:rPr lang="de-DE" sz="1800" dirty="0" smtClean="0"/>
              <a:t> </a:t>
            </a:r>
            <a:r>
              <a:rPr lang="de-DE" sz="1800" dirty="0" err="1" smtClean="0"/>
              <a:t>worry</a:t>
            </a:r>
            <a:r>
              <a:rPr lang="de-DE" sz="1800" dirty="0" smtClean="0"/>
              <a:t>!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75374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AutoShape 2" descr="Project Jupyter – Wikipedia"/>
          <p:cNvSpPr>
            <a:spLocks noChangeAspect="1" noChangeArrowheads="1"/>
          </p:cNvSpPr>
          <p:nvPr/>
        </p:nvSpPr>
        <p:spPr bwMode="auto">
          <a:xfrm>
            <a:off x="155575" y="-822325"/>
            <a:ext cx="1485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0799" b="-1326"/>
          <a:stretch/>
        </p:blipFill>
        <p:spPr>
          <a:xfrm>
            <a:off x="3566098" y="396156"/>
            <a:ext cx="7736712" cy="3841084"/>
          </a:xfrm>
          <a:prstGeom prst="rect">
            <a:avLst/>
          </a:prstGeom>
        </p:spPr>
      </p:pic>
      <p:sp>
        <p:nvSpPr>
          <p:cNvPr id="12" name="Titel 3"/>
          <p:cNvSpPr txBox="1">
            <a:spLocks/>
          </p:cNvSpPr>
          <p:nvPr/>
        </p:nvSpPr>
        <p:spPr>
          <a:xfrm>
            <a:off x="1027113" y="498475"/>
            <a:ext cx="10488828" cy="44342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Jupyter</a:t>
            </a:r>
            <a:r>
              <a:rPr lang="de-DE" dirty="0" smtClean="0"/>
              <a:t> Hub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585954" y="4828466"/>
            <a:ext cx="10580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The </a:t>
            </a:r>
            <a:r>
              <a:rPr lang="de-DE" sz="1800" dirty="0" err="1" smtClean="0"/>
              <a:t>Jupyter</a:t>
            </a:r>
            <a:r>
              <a:rPr lang="de-DE" sz="1800" dirty="0" smtClean="0"/>
              <a:t> Hub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smtClean="0"/>
              <a:t>GUI</a:t>
            </a:r>
            <a:r>
              <a:rPr lang="de-DE" sz="1800" dirty="0" smtClean="0"/>
              <a:t> on top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Linux </a:t>
            </a:r>
            <a:r>
              <a:rPr lang="de-DE" sz="1800" dirty="0" err="1" smtClean="0"/>
              <a:t>running</a:t>
            </a:r>
            <a:r>
              <a:rPr lang="de-DE" sz="1800" dirty="0" smtClean="0"/>
              <a:t> on </a:t>
            </a:r>
            <a:r>
              <a:rPr lang="de-DE" sz="1800" dirty="0" err="1" smtClean="0"/>
              <a:t>the</a:t>
            </a:r>
            <a:r>
              <a:rPr lang="de-DE" sz="1800" dirty="0" smtClean="0"/>
              <a:t> HPC, </a:t>
            </a:r>
            <a:r>
              <a:rPr lang="de-DE" sz="1800" dirty="0" err="1" smtClean="0"/>
              <a:t>which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accessible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command</a:t>
            </a:r>
            <a:r>
              <a:rPr lang="de-DE" sz="1800" dirty="0" smtClean="0"/>
              <a:t> </a:t>
            </a:r>
            <a:r>
              <a:rPr lang="de-DE" sz="1800" dirty="0" err="1" smtClean="0"/>
              <a:t>line</a:t>
            </a:r>
            <a:r>
              <a:rPr lang="de-DE" sz="1800" dirty="0" smtClean="0"/>
              <a:t>. (</a:t>
            </a:r>
            <a:r>
              <a:rPr lang="de-DE" sz="1800" dirty="0" err="1" smtClean="0"/>
              <a:t>don‘t</a:t>
            </a:r>
            <a:r>
              <a:rPr lang="de-DE" sz="1800" dirty="0" smtClean="0"/>
              <a:t> </a:t>
            </a:r>
            <a:r>
              <a:rPr lang="de-DE" sz="1800" dirty="0" err="1" smtClean="0"/>
              <a:t>worry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will </a:t>
            </a:r>
            <a:r>
              <a:rPr lang="de-DE" sz="1800" dirty="0" err="1" smtClean="0"/>
              <a:t>only</a:t>
            </a:r>
            <a:r>
              <a:rPr lang="de-DE" sz="1800" dirty="0" smtClean="0"/>
              <a:t> </a:t>
            </a:r>
            <a:r>
              <a:rPr lang="de-DE" sz="1800" dirty="0" err="1" smtClean="0"/>
              <a:t>touch</a:t>
            </a:r>
            <a:r>
              <a:rPr lang="de-DE" sz="1800" dirty="0" smtClean="0"/>
              <a:t> </a:t>
            </a:r>
            <a:r>
              <a:rPr lang="de-DE" sz="1800" dirty="0" err="1" smtClean="0"/>
              <a:t>this</a:t>
            </a:r>
            <a:r>
              <a:rPr lang="de-DE" sz="1800" dirty="0"/>
              <a:t> </a:t>
            </a:r>
            <a:r>
              <a:rPr lang="de-DE" sz="1800" dirty="0" smtClean="0"/>
              <a:t>in a </a:t>
            </a:r>
            <a:r>
              <a:rPr lang="de-DE" sz="1800" dirty="0" err="1" smtClean="0"/>
              <a:t>single</a:t>
            </a:r>
            <a:r>
              <a:rPr lang="de-DE" sz="1800" dirty="0" smtClean="0"/>
              <a:t> </a:t>
            </a:r>
            <a:r>
              <a:rPr lang="de-DE" sz="1800" dirty="0" err="1" smtClean="0"/>
              <a:t>case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sp>
        <p:nvSpPr>
          <p:cNvPr id="11" name="Rechteck 10"/>
          <p:cNvSpPr/>
          <p:nvPr/>
        </p:nvSpPr>
        <p:spPr>
          <a:xfrm>
            <a:off x="6686046" y="549534"/>
            <a:ext cx="1076041" cy="21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6359852" y="200933"/>
            <a:ext cx="223172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current</a:t>
            </a:r>
            <a:r>
              <a:rPr lang="de-DE" sz="1400" dirty="0" smtClean="0"/>
              <a:t> „</a:t>
            </a:r>
            <a:r>
              <a:rPr lang="de-DE" sz="1400" dirty="0" err="1" smtClean="0"/>
              <a:t>tab</a:t>
            </a:r>
            <a:r>
              <a:rPr lang="de-DE" sz="1400" dirty="0" smtClean="0"/>
              <a:t>“</a:t>
            </a:r>
            <a:endParaRPr lang="de-DE" sz="1400" dirty="0"/>
          </a:p>
        </p:txBody>
      </p:sp>
      <p:sp>
        <p:nvSpPr>
          <p:cNvPr id="15" name="Rechteck 14"/>
          <p:cNvSpPr/>
          <p:nvPr/>
        </p:nvSpPr>
        <p:spPr>
          <a:xfrm>
            <a:off x="3726292" y="708143"/>
            <a:ext cx="1076041" cy="163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3459274" y="80089"/>
            <a:ext cx="2295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current</a:t>
            </a:r>
            <a:r>
              <a:rPr lang="de-DE" sz="1400" dirty="0" smtClean="0"/>
              <a:t> </a:t>
            </a:r>
            <a:r>
              <a:rPr lang="de-DE" sz="1400" dirty="0" err="1" smtClean="0"/>
              <a:t>folder</a:t>
            </a:r>
            <a:r>
              <a:rPr lang="de-DE" sz="1400" dirty="0" smtClean="0"/>
              <a:t> </a:t>
            </a:r>
            <a:r>
              <a:rPr lang="de-DE" sz="1400" dirty="0" err="1" smtClean="0"/>
              <a:t>name</a:t>
            </a:r>
            <a:r>
              <a:rPr lang="de-DE" sz="1400" dirty="0" smtClean="0"/>
              <a:t> </a:t>
            </a:r>
          </a:p>
          <a:p>
            <a:endParaRPr lang="de-DE" sz="1400" dirty="0"/>
          </a:p>
        </p:txBody>
      </p:sp>
      <p:sp>
        <p:nvSpPr>
          <p:cNvPr id="2" name="Rechteck 1"/>
          <p:cNvSpPr/>
          <p:nvPr/>
        </p:nvSpPr>
        <p:spPr>
          <a:xfrm>
            <a:off x="4812056" y="701315"/>
            <a:ext cx="167719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</a:t>
            </a:r>
            <a:r>
              <a:rPr lang="de-DE" sz="1200" dirty="0" smtClean="0"/>
              <a:t>   </a:t>
            </a:r>
            <a:r>
              <a:rPr lang="de-DE" sz="1200" dirty="0"/>
              <a:t>… </a:t>
            </a:r>
            <a:r>
              <a:rPr lang="de-DE" sz="1200" dirty="0" err="1"/>
              <a:t>means</a:t>
            </a:r>
            <a:r>
              <a:rPr lang="de-DE" sz="1200" dirty="0"/>
              <a:t> </a:t>
            </a:r>
            <a:r>
              <a:rPr lang="de-DE" sz="1200" dirty="0" smtClean="0"/>
              <a:t>„</a:t>
            </a:r>
            <a:r>
              <a:rPr lang="de-DE" sz="1200" dirty="0" err="1" smtClean="0"/>
              <a:t>home</a:t>
            </a:r>
            <a:r>
              <a:rPr lang="de-DE" sz="1200" dirty="0" smtClean="0"/>
              <a:t>“</a:t>
            </a:r>
            <a:endParaRPr lang="de-DE" sz="1200" dirty="0"/>
          </a:p>
        </p:txBody>
      </p:sp>
      <p:sp>
        <p:nvSpPr>
          <p:cNvPr id="17" name="Pfeil nach rechts 16"/>
          <p:cNvSpPr/>
          <p:nvPr/>
        </p:nvSpPr>
        <p:spPr>
          <a:xfrm rot="5400000">
            <a:off x="4064246" y="282160"/>
            <a:ext cx="307068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77942" y="1309611"/>
            <a:ext cx="26491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 smtClean="0"/>
              <a:t>All </a:t>
            </a:r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folders</a:t>
            </a:r>
            <a:r>
              <a:rPr lang="de-DE" sz="1400" dirty="0" smtClean="0"/>
              <a:t> </a:t>
            </a:r>
          </a:p>
          <a:p>
            <a:pPr algn="ctr"/>
            <a:r>
              <a:rPr lang="de-DE" sz="1400" dirty="0" smtClean="0"/>
              <a:t>(</a:t>
            </a:r>
            <a:r>
              <a:rPr lang="de-DE" sz="1400" dirty="0" err="1" smtClean="0"/>
              <a:t>this</a:t>
            </a:r>
            <a:r>
              <a:rPr lang="de-DE" sz="1400" dirty="0" smtClean="0"/>
              <a:t> will </a:t>
            </a:r>
            <a:r>
              <a:rPr lang="de-DE" sz="1400" dirty="0" err="1" smtClean="0"/>
              <a:t>probably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empty</a:t>
            </a:r>
            <a:r>
              <a:rPr lang="de-DE" sz="1400" dirty="0" smtClean="0"/>
              <a:t>) </a:t>
            </a:r>
          </a:p>
          <a:p>
            <a:pPr algn="ctr"/>
            <a:endParaRPr lang="de-DE" sz="1400" dirty="0"/>
          </a:p>
          <a:p>
            <a:pPr algn="ctr"/>
            <a:endParaRPr lang="de-DE" sz="1400" dirty="0" smtClean="0"/>
          </a:p>
          <a:p>
            <a:pPr algn="ctr"/>
            <a:endParaRPr lang="de-DE" sz="1400" dirty="0"/>
          </a:p>
        </p:txBody>
      </p:sp>
      <p:sp>
        <p:nvSpPr>
          <p:cNvPr id="19" name="Rechteck 18"/>
          <p:cNvSpPr/>
          <p:nvPr/>
        </p:nvSpPr>
        <p:spPr>
          <a:xfrm>
            <a:off x="3413509" y="964698"/>
            <a:ext cx="3427303" cy="1097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Pfeil nach rechts 19"/>
          <p:cNvSpPr/>
          <p:nvPr/>
        </p:nvSpPr>
        <p:spPr>
          <a:xfrm>
            <a:off x="3141703" y="1319668"/>
            <a:ext cx="307068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762087" y="3804864"/>
            <a:ext cx="26491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 smtClean="0"/>
              <a:t>All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/>
              <a:t>p</a:t>
            </a:r>
            <a:r>
              <a:rPr lang="de-DE" sz="1400" dirty="0" err="1" smtClean="0"/>
              <a:t>rograms</a:t>
            </a:r>
            <a:r>
              <a:rPr lang="de-DE" sz="1400" dirty="0" smtClean="0"/>
              <a:t> </a:t>
            </a:r>
            <a:r>
              <a:rPr lang="de-DE" sz="1400" dirty="0" err="1" smtClean="0"/>
              <a:t>alredy</a:t>
            </a:r>
            <a:r>
              <a:rPr lang="de-DE" sz="1400" dirty="0" smtClean="0"/>
              <a:t> </a:t>
            </a:r>
            <a:r>
              <a:rPr lang="de-DE" sz="1400" dirty="0" err="1" smtClean="0"/>
              <a:t>installed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you</a:t>
            </a:r>
            <a:r>
              <a:rPr lang="de-DE" sz="1400" dirty="0" smtClean="0"/>
              <a:t> </a:t>
            </a:r>
          </a:p>
          <a:p>
            <a:pPr algn="ctr"/>
            <a:endParaRPr lang="de-DE" sz="1400" dirty="0"/>
          </a:p>
          <a:p>
            <a:pPr algn="ctr"/>
            <a:endParaRPr lang="de-DE" sz="1400" dirty="0" smtClean="0"/>
          </a:p>
          <a:p>
            <a:pPr algn="ctr"/>
            <a:endParaRPr lang="de-DE" sz="1400" dirty="0"/>
          </a:p>
        </p:txBody>
      </p:sp>
      <p:sp>
        <p:nvSpPr>
          <p:cNvPr id="22" name="Rechteck 21"/>
          <p:cNvSpPr/>
          <p:nvPr/>
        </p:nvSpPr>
        <p:spPr>
          <a:xfrm>
            <a:off x="7358159" y="858921"/>
            <a:ext cx="3427303" cy="2894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8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658626" y="1355636"/>
            <a:ext cx="11462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prepared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materials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downloaded</a:t>
            </a:r>
            <a:r>
              <a:rPr lang="de-DE" sz="1800" dirty="0" smtClean="0"/>
              <a:t> via </a:t>
            </a:r>
            <a:r>
              <a:rPr lang="de-DE" sz="1800" b="1" dirty="0" err="1" smtClean="0"/>
              <a:t>GitHub</a:t>
            </a:r>
            <a:r>
              <a:rPr lang="de-DE" sz="1800" dirty="0" smtClean="0"/>
              <a:t> (Microsoft)</a:t>
            </a:r>
          </a:p>
          <a:p>
            <a:endParaRPr lang="de-DE" sz="1800" dirty="0"/>
          </a:p>
          <a:p>
            <a:r>
              <a:rPr lang="de-DE" sz="1800" dirty="0" err="1" smtClean="0"/>
              <a:t>Github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an online </a:t>
            </a:r>
            <a:r>
              <a:rPr lang="de-DE" sz="1800" dirty="0" err="1" smtClean="0"/>
              <a:t>code</a:t>
            </a:r>
            <a:r>
              <a:rPr lang="de-DE" sz="1800" dirty="0" smtClean="0"/>
              <a:t> </a:t>
            </a:r>
            <a:r>
              <a:rPr lang="de-DE" sz="1800" dirty="0" err="1" smtClean="0"/>
              <a:t>sharing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which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very</a:t>
            </a:r>
            <a:r>
              <a:rPr lang="de-DE" sz="1800" dirty="0" smtClean="0"/>
              <a:t> </a:t>
            </a:r>
            <a:r>
              <a:rPr lang="de-DE" sz="1800" dirty="0" err="1" smtClean="0"/>
              <a:t>popular</a:t>
            </a:r>
            <a:r>
              <a:rPr lang="de-DE" sz="1800" dirty="0" smtClean="0"/>
              <a:t> </a:t>
            </a:r>
            <a:r>
              <a:rPr lang="de-DE" sz="1800" dirty="0" smtClean="0"/>
              <a:t>in Computer Science (</a:t>
            </a:r>
            <a:r>
              <a:rPr lang="de-DE" sz="1800" dirty="0" err="1" smtClean="0"/>
              <a:t>especially</a:t>
            </a:r>
            <a:r>
              <a:rPr lang="de-DE" sz="1800" dirty="0" smtClean="0"/>
              <a:t> in ML) </a:t>
            </a:r>
            <a:endParaRPr lang="de-DE" sz="1800" dirty="0"/>
          </a:p>
        </p:txBody>
      </p:sp>
      <p:sp>
        <p:nvSpPr>
          <p:cNvPr id="12" name="Titel 3"/>
          <p:cNvSpPr txBox="1">
            <a:spLocks/>
          </p:cNvSpPr>
          <p:nvPr/>
        </p:nvSpPr>
        <p:spPr>
          <a:xfrm>
            <a:off x="1027112" y="498475"/>
            <a:ext cx="10580687" cy="684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GitHub</a:t>
            </a:r>
            <a:endParaRPr lang="de-DE" dirty="0"/>
          </a:p>
        </p:txBody>
      </p:sp>
      <p:sp>
        <p:nvSpPr>
          <p:cNvPr id="2" name="AutoShape 2" descr="Github vs. Gitlab – was lohnt sich wieso?"/>
          <p:cNvSpPr>
            <a:spLocks noChangeAspect="1" noChangeArrowheads="1"/>
          </p:cNvSpPr>
          <p:nvPr/>
        </p:nvSpPr>
        <p:spPr bwMode="auto">
          <a:xfrm>
            <a:off x="155575" y="-769938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20" y="409692"/>
            <a:ext cx="1791479" cy="1240765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58626" y="2201203"/>
            <a:ext cx="11139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Using</a:t>
            </a:r>
            <a:r>
              <a:rPr lang="de-DE" sz="1800" dirty="0" smtClean="0"/>
              <a:t> a „</a:t>
            </a:r>
            <a:r>
              <a:rPr lang="de-DE" sz="1800" dirty="0" err="1" smtClean="0"/>
              <a:t>Git</a:t>
            </a:r>
            <a:r>
              <a:rPr lang="de-DE" sz="1800" dirty="0" smtClean="0"/>
              <a:t>“ </a:t>
            </a:r>
            <a:r>
              <a:rPr lang="de-DE" sz="1800" dirty="0" err="1" smtClean="0"/>
              <a:t>is</a:t>
            </a:r>
            <a:r>
              <a:rPr lang="de-DE" sz="1800" dirty="0" smtClean="0"/>
              <a:t> a </a:t>
            </a:r>
            <a:r>
              <a:rPr lang="de-DE" sz="1800" b="1" dirty="0" err="1" smtClean="0"/>
              <a:t>very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helpful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tool</a:t>
            </a:r>
            <a:r>
              <a:rPr lang="de-DE" sz="1800" b="1" dirty="0" smtClean="0"/>
              <a:t> </a:t>
            </a:r>
            <a:r>
              <a:rPr lang="de-DE" sz="1800" dirty="0" smtClean="0"/>
              <a:t>in </a:t>
            </a:r>
            <a:r>
              <a:rPr lang="de-DE" sz="1800" dirty="0" err="1" smtClean="0"/>
              <a:t>programing</a:t>
            </a:r>
            <a:r>
              <a:rPr lang="de-DE" sz="1800" dirty="0" smtClean="0"/>
              <a:t> </a:t>
            </a:r>
            <a:r>
              <a:rPr lang="de-DE" sz="1800" dirty="0" err="1" smtClean="0"/>
              <a:t>alone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colaborateurs</a:t>
            </a:r>
            <a:r>
              <a:rPr lang="de-DE" sz="1800" dirty="0" smtClean="0"/>
              <a:t> </a:t>
            </a:r>
            <a:r>
              <a:rPr lang="de-DE" sz="1800" dirty="0" err="1" smtClean="0"/>
              <a:t>because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his</a:t>
            </a:r>
            <a:r>
              <a:rPr lang="de-DE" sz="1800" dirty="0" smtClean="0"/>
              <a:t> </a:t>
            </a:r>
            <a:r>
              <a:rPr lang="de-DE" sz="1800" dirty="0" err="1" smtClean="0"/>
              <a:t>version</a:t>
            </a:r>
            <a:r>
              <a:rPr lang="de-DE" sz="1800" dirty="0" smtClean="0"/>
              <a:t> </a:t>
            </a:r>
            <a:r>
              <a:rPr lang="de-DE" sz="1800" dirty="0" err="1" smtClean="0"/>
              <a:t>controll</a:t>
            </a:r>
            <a:r>
              <a:rPr lang="de-DE" sz="1800" dirty="0" smtClean="0"/>
              <a:t>. (</a:t>
            </a:r>
            <a:r>
              <a:rPr lang="de-DE" sz="1800" dirty="0" err="1" smtClean="0"/>
              <a:t>Coding</a:t>
            </a:r>
            <a:r>
              <a:rPr lang="de-DE" sz="1800" dirty="0" smtClean="0"/>
              <a:t> a </a:t>
            </a:r>
            <a:r>
              <a:rPr lang="de-DE" sz="1800" dirty="0" err="1" smtClean="0"/>
              <a:t>giant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collegues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end in a </a:t>
            </a:r>
            <a:r>
              <a:rPr lang="de-DE" sz="1800" b="1" dirty="0" err="1" smtClean="0"/>
              <a:t>codemess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sp>
        <p:nvSpPr>
          <p:cNvPr id="6" name="AutoShape 8" descr="Definition of spaghetti code | PCMag"/>
          <p:cNvSpPr>
            <a:spLocks noChangeAspect="1" noChangeArrowheads="1"/>
          </p:cNvSpPr>
          <p:nvPr/>
        </p:nvSpPr>
        <p:spPr bwMode="auto">
          <a:xfrm>
            <a:off x="155575" y="-1219200"/>
            <a:ext cx="15716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130" name="Picture 10" descr="Definition of spaghetti code | PC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84" y="2847534"/>
            <a:ext cx="1943677" cy="31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658626" y="2954437"/>
            <a:ext cx="82378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Unfortunatly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don‘t</a:t>
            </a:r>
            <a:r>
              <a:rPr lang="de-DE" sz="1800" dirty="0" smtClean="0"/>
              <a:t> </a:t>
            </a:r>
            <a:r>
              <a:rPr lang="de-DE" sz="1800" dirty="0" err="1" smtClean="0"/>
              <a:t>have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time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introduce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git</a:t>
            </a:r>
            <a:r>
              <a:rPr lang="de-DE" sz="1800" dirty="0" smtClean="0"/>
              <a:t> in </a:t>
            </a:r>
            <a:r>
              <a:rPr lang="de-DE" sz="1800" dirty="0" err="1" smtClean="0"/>
              <a:t>this</a:t>
            </a:r>
            <a:r>
              <a:rPr lang="de-DE" sz="1800" dirty="0" smtClean="0"/>
              <a:t> </a:t>
            </a:r>
            <a:r>
              <a:rPr lang="de-DE" sz="1800" dirty="0" err="1" smtClean="0"/>
              <a:t>course</a:t>
            </a:r>
            <a:r>
              <a:rPr lang="de-DE" sz="1800" dirty="0" smtClean="0"/>
              <a:t>. But </a:t>
            </a:r>
            <a:r>
              <a:rPr lang="de-DE" sz="1800" b="1" dirty="0" err="1" smtClean="0"/>
              <a:t>we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encourage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you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to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learn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using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it</a:t>
            </a:r>
            <a:r>
              <a:rPr lang="de-DE" sz="1800" b="1" dirty="0" smtClean="0"/>
              <a:t> </a:t>
            </a:r>
            <a:r>
              <a:rPr lang="de-DE" sz="1800" dirty="0" err="1" smtClean="0"/>
              <a:t>from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very</a:t>
            </a:r>
            <a:r>
              <a:rPr lang="de-DE" sz="1800" dirty="0" smtClean="0"/>
              <a:t> </a:t>
            </a:r>
            <a:r>
              <a:rPr lang="de-DE" sz="1800" dirty="0" err="1" smtClean="0"/>
              <a:t>good</a:t>
            </a:r>
            <a:r>
              <a:rPr lang="de-DE" sz="1800" dirty="0" smtClean="0"/>
              <a:t> </a:t>
            </a:r>
            <a:r>
              <a:rPr lang="de-DE" sz="1800" dirty="0" err="1" smtClean="0"/>
              <a:t>resources</a:t>
            </a:r>
            <a:r>
              <a:rPr lang="de-DE" sz="1800" dirty="0" smtClean="0"/>
              <a:t> </a:t>
            </a:r>
            <a:r>
              <a:rPr lang="de-DE" sz="1800" dirty="0" err="1" smtClean="0"/>
              <a:t>already</a:t>
            </a:r>
            <a:r>
              <a:rPr lang="de-DE" sz="1800" dirty="0" smtClean="0"/>
              <a:t> out </a:t>
            </a:r>
            <a:r>
              <a:rPr lang="de-DE" sz="1800" dirty="0" smtClean="0"/>
              <a:t>on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internet</a:t>
            </a:r>
            <a:r>
              <a:rPr lang="de-DE" sz="1800" dirty="0" smtClean="0"/>
              <a:t>. </a:t>
            </a:r>
            <a:endParaRPr lang="de-DE" sz="1800" dirty="0"/>
          </a:p>
        </p:txBody>
      </p:sp>
      <p:sp>
        <p:nvSpPr>
          <p:cNvPr id="17" name="Rechteck 16"/>
          <p:cNvSpPr/>
          <p:nvPr/>
        </p:nvSpPr>
        <p:spPr>
          <a:xfrm>
            <a:off x="658625" y="3962711"/>
            <a:ext cx="82378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sake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simplicity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just </a:t>
            </a:r>
            <a:r>
              <a:rPr lang="de-DE" sz="1800" dirty="0" err="1" smtClean="0"/>
              <a:t>show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how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an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(</a:t>
            </a:r>
            <a:r>
              <a:rPr lang="de-DE" sz="1800" dirty="0" err="1" smtClean="0"/>
              <a:t>our</a:t>
            </a:r>
            <a:r>
              <a:rPr lang="de-DE" sz="1800" dirty="0" smtClean="0"/>
              <a:t> material) </a:t>
            </a:r>
            <a:r>
              <a:rPr lang="de-DE" sz="1800" dirty="0" err="1" smtClean="0"/>
              <a:t>from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github</a:t>
            </a:r>
            <a:r>
              <a:rPr lang="de-DE" sz="1800" dirty="0" smtClean="0"/>
              <a:t> </a:t>
            </a:r>
            <a:r>
              <a:rPr lang="de-DE" sz="1800" dirty="0" err="1" smtClean="0"/>
              <a:t>server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HPC </a:t>
            </a:r>
            <a:r>
              <a:rPr lang="de-DE" sz="1800" dirty="0" err="1" smtClean="0"/>
              <a:t>local</a:t>
            </a:r>
            <a:r>
              <a:rPr lang="de-DE" sz="1800" dirty="0" smtClean="0"/>
              <a:t> </a:t>
            </a:r>
            <a:r>
              <a:rPr lang="de-DE" sz="1800" dirty="0" err="1" smtClean="0"/>
              <a:t>folder</a:t>
            </a:r>
            <a:r>
              <a:rPr lang="de-DE" sz="1800" dirty="0" smtClean="0"/>
              <a:t>.</a:t>
            </a:r>
          </a:p>
          <a:p>
            <a:endParaRPr lang="de-DE" sz="1800" dirty="0" smtClean="0"/>
          </a:p>
          <a:p>
            <a:endParaRPr lang="de-DE" sz="1800" dirty="0" smtClean="0"/>
          </a:p>
          <a:p>
            <a:pPr algn="ctr"/>
            <a:r>
              <a:rPr lang="de-DE" sz="1800" dirty="0" err="1" smtClean="0"/>
              <a:t>Git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already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installed</a:t>
            </a:r>
            <a:r>
              <a:rPr lang="de-DE" sz="1800" b="1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Taurus! </a:t>
            </a:r>
            <a:r>
              <a:rPr lang="de-DE" sz="1800" dirty="0" smtClean="0">
                <a:sym typeface="Wingdings" panose="05000000000000000000" pitchFamily="2" charset="2"/>
              </a:rPr>
              <a:t>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321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968</Words>
  <Application>Microsoft Office PowerPoint</Application>
  <PresentationFormat>Breitbild</PresentationFormat>
  <Paragraphs>150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Arial</vt:lpstr>
      <vt:lpstr>Open Sans</vt:lpstr>
      <vt:lpstr>Symbol</vt:lpstr>
      <vt:lpstr>Wingdings</vt:lpstr>
      <vt:lpstr>Calibri</vt:lpstr>
      <vt:lpstr>Roboto</vt:lpstr>
      <vt:lpstr>Verdana</vt:lpstr>
      <vt:lpstr>MS PGothic</vt:lpstr>
      <vt:lpstr>TUD_2018_16zu9</vt:lpstr>
      <vt:lpstr>PowerPoint-Präsentation</vt:lpstr>
      <vt:lpstr>Disclaimer</vt:lpstr>
      <vt:lpstr>Schedule</vt:lpstr>
      <vt:lpstr>High Performance Computing</vt:lpstr>
      <vt:lpstr>High Performance Computing</vt:lpstr>
      <vt:lpstr>How to connect to HPC through the course  </vt:lpstr>
      <vt:lpstr>  </vt:lpstr>
      <vt:lpstr>  </vt:lpstr>
      <vt:lpstr>  </vt:lpstr>
      <vt:lpstr>How to get the course material with Git?   </vt:lpstr>
      <vt:lpstr>How to get the course material with Git?</vt:lpstr>
      <vt:lpstr>1. Exercise Setup your HPC resources and download the course material to your home folder via GIT! </vt:lpstr>
      <vt:lpstr>Python</vt:lpstr>
      <vt:lpstr>Python Modules</vt:lpstr>
      <vt:lpstr>Python Code Explained  classes and functions</vt:lpstr>
      <vt:lpstr>Slicing </vt:lpstr>
      <vt:lpstr>Python Code Explained  if loop</vt:lpstr>
      <vt:lpstr>Python Code Explained  while loop</vt:lpstr>
      <vt:lpstr>Python Code Explained  for loop</vt:lpstr>
      <vt:lpstr>2. Exercise Open the notebook „Python_Intro“ and follow the instructions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176</cp:revision>
  <dcterms:created xsi:type="dcterms:W3CDTF">2018-06-15T09:17:35Z</dcterms:created>
  <dcterms:modified xsi:type="dcterms:W3CDTF">2020-10-18T21:09:13Z</dcterms:modified>
</cp:coreProperties>
</file>